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s/comment1.xml" ContentType="application/vnd.openxmlformats-officedocument.presentationml.comments+xml"/>
  <Override PartName="/ppt/slides/slide33.xml" ContentType="application/vnd.openxmlformats-officedocument.presentationml.slide+xml"/>
  <Override PartName="/ppt/comments/comment2.xml" ContentType="application/vnd.openxmlformats-officedocument.presentationml.comments+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1"/>
    <p:sldId id="289" r:id="rId4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Laura S" initials="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comments" Target="comments/comment1.xml"/><Relationship Id="rId41" Type="http://schemas.openxmlformats.org/officeDocument/2006/relationships/slide" Target="slides/slide33.xml"/><Relationship Id="rId42" Type="http://schemas.openxmlformats.org/officeDocument/2006/relationships/comments" Target="comments/comment2.xml"/><Relationship Id="rId43"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3-26T17:12:45.583" idx="1">
    <p:pos x="6000" y="0"/>
    <p:text>Moved text onto slide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3-26T17:11:58.602" idx="2">
    <p:pos x="144" y="603"/>
    <p:text>Bullets</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www.jpl.nasa.gov/edu/images/activities/chlor_sea_temp.gif" TargetMode="Externa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defRPr sz="1100"/>
            </a:pPr>
            <a:r>
              <a:t>Credits : </a:t>
            </a:r>
            <a:r>
              <a:rPr u="sng">
                <a:solidFill>
                  <a:schemeClr val="accent5"/>
                </a:solidFill>
                <a:uFill>
                  <a:solidFill>
                    <a:schemeClr val="accent5"/>
                  </a:solidFill>
                </a:uFill>
                <a:hlinkClick r:id="rId3" invalidUrl="" action="" tgtFrame="" tooltip="" history="1" highlightClick="0" endSnd="0"/>
              </a:rPr>
              <a:t>https://www.jpl.nasa.gov/edu/images/activities/chlor_sea_temp.gif</a:t>
            </a:r>
          </a:p>
          <a:p>
            <a:pPr>
              <a:defRPr sz="1100"/>
            </a:pPr>
          </a:p>
          <a:p>
            <a:pPr>
              <a:defRPr sz="1100"/>
            </a:pPr>
            <a:r>
              <a:t>‘We know the communities are changing taxonomically; are they also changing functionally’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defRPr sz="1100"/>
            </a:pPr>
            <a:r>
              <a:t>Five clusters of algae</a:t>
            </a:r>
          </a:p>
          <a:p>
            <a:pPr>
              <a:defRPr sz="1100"/>
            </a:pPr>
          </a:p>
          <a:p>
            <a:pPr>
              <a:defRPr sz="1000">
                <a:solidFill>
                  <a:srgbClr val="3C4043"/>
                </a:solidFill>
                <a:latin typeface="Roboto Regular"/>
                <a:ea typeface="Roboto Regular"/>
                <a:cs typeface="Roboto Regular"/>
                <a:sym typeface="Roboto Regular"/>
              </a:defRPr>
            </a:pPr>
            <a:r>
              <a:t>Laura suggestion: maybe for the paper have algae be in shades of green to brown?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defRPr sz="1200">
                <a:solidFill>
                  <a:srgbClr val="1C1D1E"/>
                </a:solidFill>
              </a:defRPr>
            </a:pPr>
            <a:r>
              <a:t>Middle: asterias rubens (large sea star), cancer crab -- atlantic rock crab, worms (eg free living polychaetes, turbellarians), asian crab, dog whelk</a:t>
            </a:r>
          </a:p>
          <a:p>
            <a:pPr>
              <a:defRPr sz="1100"/>
            </a:pPr>
            <a:endParaRPr sz="1200">
              <a:solidFill>
                <a:srgbClr val="1C1D1E"/>
              </a:solidFill>
            </a:endParaRPr>
          </a:p>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defRPr sz="1100"/>
            </a:pPr>
            <a:r>
              <a:t>Traits—-- can be link to a function in the ecosystem </a:t>
            </a:r>
            <a:r>
              <a:rPr baseline="30000"/>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defRPr sz="1200">
                <a:solidFill>
                  <a:srgbClr val="1C1D1E"/>
                </a:solidFill>
              </a:defRPr>
            </a:pPr>
            <a:r>
              <a:t>Algae end: fucus, ascophyllum, Elachista fucicola (tufted, globose, filamentous) rusty rock, </a:t>
            </a:r>
          </a:p>
          <a:p>
            <a:pPr>
              <a:defRPr sz="1100"/>
            </a:pPr>
            <a:endParaRPr sz="1200">
              <a:solidFill>
                <a:srgbClr val="1C1D1E"/>
              </a:solidFill>
            </a:endParaRPr>
          </a:p>
          <a:p>
            <a:pPr>
              <a:defRPr sz="1100"/>
            </a:pPr>
            <a:endParaRPr sz="1200">
              <a:solidFill>
                <a:srgbClr val="1C1D1E"/>
              </a:solidFill>
            </a:endParaRPr>
          </a:p>
          <a:p>
            <a:pPr>
              <a:defRPr sz="1200">
                <a:solidFill>
                  <a:srgbClr val="1C1D1E"/>
                </a:solidFill>
              </a:defRPr>
            </a:pPr>
            <a:r>
              <a:t>this concept assumes that a system can be characterised by a set of independent axes, e.g. functional traits, resource requirements, or abiotic tolerances. These axes constitute an </a:t>
            </a:r>
            <a:r>
              <a:rPr i="1"/>
              <a:t>n</a:t>
            </a:r>
            <a:r>
              <a:t>-dimensional Euclidean space. A geometrical shape can then be delineated within this space and used to describe the size, position and geometry of the system.</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lvl1pPr>
              <a:defRPr sz="1100"/>
            </a:lvl1pPr>
          </a:lstStyle>
          <a:p>
            <a:pPr/>
            <a:r>
              <a:t>Count is of traits; not species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lvl1pPr>
              <a:lnSpc>
                <a:spcPct val="115000"/>
              </a:lnSpc>
              <a:defRPr sz="1200"/>
            </a:lvl1pPr>
          </a:lstStyle>
          <a:p>
            <a:pPr/>
            <a:r>
              <a:t>Change in relative abundance of functional-trait categories across time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defRPr sz="1100"/>
            </a:pPr>
            <a:r>
              <a:t>Expectations from each:</a:t>
            </a:r>
          </a:p>
          <a:p>
            <a:pPr>
              <a:defRPr sz="1100"/>
            </a:pPr>
            <a:r>
              <a:t>Algae: not much is eating algae but littorina; can shelter predators in the lower intertidal and inverts from extreme weather in upper intertidal.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defRPr sz="1100"/>
            </a:pPr>
            <a:r>
              <a:t>Expectations from each:</a:t>
            </a:r>
          </a:p>
          <a:p>
            <a:pPr>
              <a:defRPr sz="1100"/>
            </a:pPr>
            <a:r>
              <a:t>Algae: not much is eating algae but littorina; can shelter predators in the lower intertidal and inverts from extreme weather in upper intertidal.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defRPr sz="1100"/>
            </a:pPr>
            <a:r>
              <a:t>Expectations from each:</a:t>
            </a:r>
          </a:p>
          <a:p>
            <a:pPr>
              <a:defRPr sz="1100"/>
            </a:pPr>
            <a:r>
              <a:t>Algae: not much is eating algae but littorina; can shelter predators in the lower intertidal and inverts from extreme weather in upper intertidal.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a:defRPr sz="1100"/>
            </a:pPr>
            <a:r>
              <a:t>Expectations from each:</a:t>
            </a:r>
          </a:p>
          <a:p>
            <a:pPr>
              <a:defRPr sz="1100"/>
            </a:pPr>
            <a:r>
              <a:t>Algae: not much is eating algae but littorina; can shelter predators in the lower intertidal and inverts from extreme weather in upper intertidal.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lnSpc>
                <a:spcPct val="115000"/>
              </a:lnSpc>
              <a:defRPr>
                <a:solidFill>
                  <a:srgbClr val="3A230E"/>
                </a:solidFill>
                <a:latin typeface="Quicksand Regular"/>
                <a:ea typeface="Quicksand Regular"/>
                <a:cs typeface="Quicksand Regular"/>
                <a:sym typeface="Quicksand Regular"/>
              </a:defRPr>
            </a:pPr>
            <a:r>
              <a:t>We compiled a species-traits that represents species performance and fitness in marine ecosystems. </a:t>
            </a:r>
          </a:p>
          <a:p>
            <a:pPr>
              <a:lnSpc>
                <a:spcPct val="115000"/>
              </a:lnSpc>
              <a:defRPr sz="1100"/>
            </a:pPr>
            <a:endParaRPr sz="1900">
              <a:solidFill>
                <a:srgbClr val="3A230E"/>
              </a:solidFill>
              <a:latin typeface="Quicksand Regular"/>
              <a:ea typeface="Quicksand Regular"/>
              <a:cs typeface="Quicksand Regular"/>
              <a:sym typeface="Quicksand Regular"/>
            </a:endParaRPr>
          </a:p>
          <a:p>
            <a:pPr>
              <a:lnSpc>
                <a:spcPct val="115000"/>
              </a:lnSpc>
              <a:defRPr sz="1100"/>
            </a:pPr>
            <a:endParaRPr sz="1800">
              <a:solidFill>
                <a:srgbClr val="3A230E"/>
              </a:solidFill>
              <a:latin typeface="Quicksand Regular"/>
              <a:ea typeface="Quicksand Regular"/>
              <a:cs typeface="Quicksand Regular"/>
              <a:sym typeface="Quicksand Regul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defRPr sz="1100"/>
            </a:pPr>
            <a:r>
              <a:t>Functions: </a:t>
            </a:r>
            <a:r>
              <a:rPr sz="1200">
                <a:latin typeface="Verdana"/>
                <a:ea typeface="Verdana"/>
                <a:cs typeface="Verdana"/>
                <a:sym typeface="Verdana"/>
              </a:rPr>
              <a:t>Crustose coralline algae contribute significantly to reef calcification and cementation, and they induce larval settlement of many benthic organisms.</a:t>
            </a:r>
            <a:endParaRPr sz="1200">
              <a:latin typeface="Verdana"/>
              <a:ea typeface="Verdana"/>
              <a:cs typeface="Verdana"/>
              <a:sym typeface="Verdana"/>
            </a:endParaRPr>
          </a:p>
          <a:p>
            <a:pPr>
              <a:defRPr sz="1100"/>
            </a:pPr>
            <a:endParaRPr sz="1200">
              <a:latin typeface="Verdana"/>
              <a:ea typeface="Verdana"/>
              <a:cs typeface="Verdana"/>
              <a:sym typeface="Verdana"/>
            </a:endParaRPr>
          </a:p>
          <a:p>
            <a:pPr>
              <a:lnSpc>
                <a:spcPct val="115000"/>
              </a:lnSpc>
              <a:spcBef>
                <a:spcPts val="1200"/>
              </a:spcBef>
              <a:defRPr sz="1200">
                <a:latin typeface="Verdana"/>
                <a:ea typeface="Verdana"/>
                <a:cs typeface="Verdana"/>
                <a:sym typeface="Verdana"/>
              </a:defRPr>
            </a:pPr>
            <a:r>
              <a:t>Mean CCA cover is &lt;1% on the inner third of the GBR, compared to &gt;20% on the outer half of the shelf. CCA cover is also affected by the amount of sediment deposited, water clarity, and the steepness of the reef slopes. Within each cross-shelf zone, the cover of CCA is higher on reefs with low sediment deposits than on reefs with high levels of sedimentation. On the inner third of the shelf, the most sediment-exposed reefs are unsuitable habitats for most CCA. This inverse relationship between CCA and sediment has implications for the recruitment of CCA-specialised organisms, and for the balance between reef accretion and erosion.</a:t>
            </a:r>
          </a:p>
          <a:p>
            <a:pPr>
              <a:lnSpc>
                <a:spcPct val="115000"/>
              </a:lnSpc>
              <a:spcBef>
                <a:spcPts val="1200"/>
              </a:spcBef>
              <a:defRPr sz="1200">
                <a:latin typeface="Verdana"/>
                <a:ea typeface="Verdana"/>
                <a:cs typeface="Verdana"/>
                <a:sym typeface="Verdana"/>
              </a:defRPr>
            </a:pPr>
            <a:r>
              <a:t>Details of this study are published in Fabricius and De'ath (2001).</a:t>
            </a:r>
          </a:p>
          <a:p>
            <a:pPr>
              <a:lnSpc>
                <a:spcPct val="115000"/>
              </a:lnSpc>
              <a:spcBef>
                <a:spcPts val="1200"/>
              </a:spcBef>
              <a:defRPr sz="1100"/>
            </a:pPr>
            <a:endParaRPr sz="1200">
              <a:latin typeface="Verdana"/>
              <a:ea typeface="Verdana"/>
              <a:cs typeface="Verdana"/>
              <a:sym typeface="Verdana"/>
            </a:endParaRPr>
          </a:p>
          <a:p>
            <a:pPr>
              <a:lnSpc>
                <a:spcPct val="115000"/>
              </a:lnSpc>
              <a:spcBef>
                <a:spcPts val="1200"/>
              </a:spcBef>
              <a:defRPr sz="900"/>
            </a:pPr>
            <a:r>
              <a:t>he predominant members of this functional indicator group tend to be slow-growing, com- petitively subordinate taxa that are abundant in most reef systems. As an indicator group they are functionally resilient and able to expedite the recovery and restoration of coral reef systems relatively quickly since some thin forms of crustose coralline algae accelerate colonization and chemically attract and facilitate the survival of coral larvae; the other two fleshy algal functional indicator groups (i.e., turfs and macroalgae) tend to overgrow and inhibit coral settlement, survival, and recovery</a:t>
            </a:r>
          </a:p>
          <a:p>
            <a:pPr>
              <a:lnSpc>
                <a:spcPct val="115000"/>
              </a:lnSpc>
              <a:spcBef>
                <a:spcPts val="1200"/>
              </a:spcBef>
              <a:defRPr sz="1100"/>
            </a:pPr>
            <a:endParaRPr sz="1200">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defRPr sz="1100"/>
            </a:pPr>
            <a:r>
              <a:t>Functions: </a:t>
            </a:r>
            <a:r>
              <a:rPr sz="1200">
                <a:latin typeface="Verdana"/>
                <a:ea typeface="Verdana"/>
                <a:cs typeface="Verdana"/>
                <a:sym typeface="Verdana"/>
              </a:rPr>
              <a:t>Crustose coralline algae contribute significantly to reef calcification and cementation, and they induce larval settlement of many benthic organisms.</a:t>
            </a:r>
            <a:endParaRPr sz="1200">
              <a:latin typeface="Verdana"/>
              <a:ea typeface="Verdana"/>
              <a:cs typeface="Verdana"/>
              <a:sym typeface="Verdana"/>
            </a:endParaRPr>
          </a:p>
          <a:p>
            <a:pPr>
              <a:defRPr sz="1100"/>
            </a:pPr>
            <a:endParaRPr sz="1200">
              <a:latin typeface="Verdana"/>
              <a:ea typeface="Verdana"/>
              <a:cs typeface="Verdana"/>
              <a:sym typeface="Verdana"/>
            </a:endParaRPr>
          </a:p>
          <a:p>
            <a:pPr>
              <a:lnSpc>
                <a:spcPct val="115000"/>
              </a:lnSpc>
              <a:spcBef>
                <a:spcPts val="1200"/>
              </a:spcBef>
              <a:defRPr sz="1200">
                <a:latin typeface="Verdana"/>
                <a:ea typeface="Verdana"/>
                <a:cs typeface="Verdana"/>
                <a:sym typeface="Verdana"/>
              </a:defRPr>
            </a:pPr>
            <a:r>
              <a:t>Mean CCA cover is &lt;1% on the inner third of the GBR, compared to &gt;20% on the outer half of the shelf. CCA cover is also affected by the amount of sediment deposited, water clarity, and the steepness of the reef slopes. Within each cross-shelf zone, the cover of CCA is higher on reefs with low sediment deposits than on reefs with high levels of sedimentation. On the inner third of the shelf, the most sediment-exposed reefs are unsuitable habitats for most CCA. This inverse relationship between CCA and sediment has implications for the recruitment of CCA-specialised organisms, and for the balance between reef accretion and erosion.</a:t>
            </a:r>
          </a:p>
          <a:p>
            <a:pPr>
              <a:lnSpc>
                <a:spcPct val="115000"/>
              </a:lnSpc>
              <a:spcBef>
                <a:spcPts val="1200"/>
              </a:spcBef>
              <a:defRPr sz="1200">
                <a:latin typeface="Verdana"/>
                <a:ea typeface="Verdana"/>
                <a:cs typeface="Verdana"/>
                <a:sym typeface="Verdana"/>
              </a:defRPr>
            </a:pPr>
            <a:r>
              <a:t>Details of this study are published in Fabricius and De'ath (2001).</a:t>
            </a:r>
          </a:p>
          <a:p>
            <a:pPr>
              <a:lnSpc>
                <a:spcPct val="115000"/>
              </a:lnSpc>
              <a:spcBef>
                <a:spcPts val="1200"/>
              </a:spcBef>
              <a:defRPr sz="1100"/>
            </a:pPr>
            <a:endParaRPr sz="1200">
              <a:latin typeface="Verdana"/>
              <a:ea typeface="Verdana"/>
              <a:cs typeface="Verdana"/>
              <a:sym typeface="Verdana"/>
            </a:endParaRPr>
          </a:p>
          <a:p>
            <a:pPr>
              <a:lnSpc>
                <a:spcPct val="115000"/>
              </a:lnSpc>
              <a:spcBef>
                <a:spcPts val="1200"/>
              </a:spcBef>
              <a:defRPr sz="900"/>
            </a:pPr>
            <a:r>
              <a:t>he predominant members of this functional indicator group tend to be slow-growing, com- petitively subordinate taxa that are abundant in most reef systems. As an indicator group they are functionally resilient and able to expedite the recovery and restoration of coral reef systems relatively quickly since some thin forms of crustose coralline algae accelerate colonization and chemically attract and facilitate the survival of coral larvae; the other two fleshy algal functional indicator groups (i.e., turfs and macroalgae) tend to overgrow and inhibit coral settlement, survival, and recovery</a:t>
            </a:r>
          </a:p>
          <a:p>
            <a:pPr>
              <a:lnSpc>
                <a:spcPct val="115000"/>
              </a:lnSpc>
              <a:spcBef>
                <a:spcPts val="1200"/>
              </a:spcBef>
              <a:defRPr sz="1100"/>
            </a:pPr>
            <a:endParaRPr sz="1200">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lnSpc>
                <a:spcPct val="115000"/>
              </a:lnSpc>
              <a:defRPr>
                <a:solidFill>
                  <a:srgbClr val="3A230E"/>
                </a:solidFill>
                <a:latin typeface="Quicksand Regular"/>
                <a:ea typeface="Quicksand Regular"/>
                <a:cs typeface="Quicksand Regular"/>
                <a:sym typeface="Quicksand Regular"/>
              </a:defRPr>
            </a:pPr>
            <a:r>
              <a:t>We compiled a species-traits that represents species performance and fitness in marine ecosystems. </a:t>
            </a:r>
          </a:p>
          <a:p>
            <a:pPr>
              <a:lnSpc>
                <a:spcPct val="115000"/>
              </a:lnSpc>
              <a:defRPr sz="1100"/>
            </a:pPr>
            <a:endParaRPr sz="1900">
              <a:solidFill>
                <a:srgbClr val="3A230E"/>
              </a:solidFill>
              <a:latin typeface="Quicksand Regular"/>
              <a:ea typeface="Quicksand Regular"/>
              <a:cs typeface="Quicksand Regular"/>
              <a:sym typeface="Quicksand Regular"/>
            </a:endParaRPr>
          </a:p>
          <a:p>
            <a:pPr>
              <a:lnSpc>
                <a:spcPct val="115000"/>
              </a:lnSpc>
              <a:defRPr sz="1100"/>
            </a:pPr>
            <a:endParaRPr sz="1800">
              <a:solidFill>
                <a:srgbClr val="3A230E"/>
              </a:solidFill>
              <a:latin typeface="Quicksand Regular"/>
              <a:ea typeface="Quicksand Regular"/>
              <a:cs typeface="Quicksand Regular"/>
              <a:sym typeface="Quicksand Regul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lnSpc>
                <a:spcPct val="115000"/>
              </a:lnSpc>
              <a:defRPr>
                <a:solidFill>
                  <a:srgbClr val="3A230E"/>
                </a:solidFill>
                <a:latin typeface="Quicksand Regular"/>
                <a:ea typeface="Quicksand Regular"/>
                <a:cs typeface="Quicksand Regular"/>
                <a:sym typeface="Quicksand Regular"/>
              </a:defRPr>
            </a:pPr>
            <a:r>
              <a:t>We compiled a species-traits that represents species performance and fitness in marine ecosystems. </a:t>
            </a:r>
          </a:p>
          <a:p>
            <a:pPr>
              <a:lnSpc>
                <a:spcPct val="115000"/>
              </a:lnSpc>
              <a:defRPr sz="1100"/>
            </a:pPr>
            <a:endParaRPr sz="1900">
              <a:solidFill>
                <a:srgbClr val="3A230E"/>
              </a:solidFill>
              <a:latin typeface="Quicksand Regular"/>
              <a:ea typeface="Quicksand Regular"/>
              <a:cs typeface="Quicksand Regular"/>
              <a:sym typeface="Quicksand Regular"/>
            </a:endParaRPr>
          </a:p>
          <a:p>
            <a:pPr>
              <a:lnSpc>
                <a:spcPct val="115000"/>
              </a:lnSpc>
              <a:defRPr sz="1100"/>
            </a:pPr>
            <a:endParaRPr sz="1800">
              <a:solidFill>
                <a:srgbClr val="3A230E"/>
              </a:solidFill>
              <a:latin typeface="Quicksand Regular"/>
              <a:ea typeface="Quicksand Regular"/>
              <a:cs typeface="Quicksand Regular"/>
              <a:sym typeface="Quicksand Regul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lnSpc>
                <a:spcPct val="115000"/>
              </a:lnSpc>
              <a:defRPr>
                <a:solidFill>
                  <a:srgbClr val="3A230E"/>
                </a:solidFill>
                <a:latin typeface="Quicksand Regular"/>
                <a:ea typeface="Quicksand Regular"/>
                <a:cs typeface="Quicksand Regular"/>
                <a:sym typeface="Quicksand Regular"/>
              </a:defRPr>
            </a:pPr>
            <a:r>
              <a:t>We compiled a species-traits that represents species performance and fitness in marine ecosystems. </a:t>
            </a:r>
          </a:p>
          <a:p>
            <a:pPr>
              <a:lnSpc>
                <a:spcPct val="115000"/>
              </a:lnSpc>
              <a:defRPr sz="1100"/>
            </a:pPr>
            <a:endParaRPr sz="1900">
              <a:solidFill>
                <a:srgbClr val="3A230E"/>
              </a:solidFill>
              <a:latin typeface="Quicksand Regular"/>
              <a:ea typeface="Quicksand Regular"/>
              <a:cs typeface="Quicksand Regular"/>
              <a:sym typeface="Quicksand Regular"/>
            </a:endParaRPr>
          </a:p>
          <a:p>
            <a:pPr>
              <a:lnSpc>
                <a:spcPct val="115000"/>
              </a:lnSpc>
              <a:defRPr sz="1100"/>
            </a:pPr>
            <a:endParaRPr sz="1800">
              <a:solidFill>
                <a:srgbClr val="3A230E"/>
              </a:solidFill>
              <a:latin typeface="Quicksand Regular"/>
              <a:ea typeface="Quicksand Regular"/>
              <a:cs typeface="Quicksand Regular"/>
              <a:sym typeface="Quicksand Regul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lvl1pPr>
              <a:defRPr sz="1100"/>
            </a:lvl1pPr>
          </a:lstStyle>
          <a:p>
            <a:pPr/>
            <a:r>
              <a:t>This will support how we make the decision for timeframes ( some time frames are going to be 10 years others maybe 13 years) and we will need to specify how we made those decisions.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lvl1pPr>
              <a:defRPr sz="1100"/>
            </a:lvl1pPr>
          </a:lstStyle>
          <a:p>
            <a:pPr/>
            <a:r>
              <a:t>From Jareth presentation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defRPr sz="1100"/>
            </a:pPr>
            <a:r>
              <a:t>Expectations from each:</a:t>
            </a:r>
          </a:p>
          <a:p>
            <a:pPr>
              <a:defRPr sz="1100"/>
            </a:pPr>
            <a:r>
              <a:t>Algae: not much is eating algae but littorina; can shelter predators in the lower intertidal and inverts from extreme weather in upper intertidal.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defRPr sz="1100"/>
            </a:pPr>
            <a:r>
              <a:t>Redo cluster colors ah shit</a:t>
            </a:r>
          </a:p>
          <a:p>
            <a:pPr>
              <a:defRPr sz="1100"/>
            </a:pPr>
            <a:r>
              <a:t>Four functional groups in animals; defined primarily by feeding methods</a:t>
            </a:r>
          </a:p>
          <a:p>
            <a:pPr>
              <a:defRPr sz="1100"/>
            </a:pPr>
          </a:p>
          <a:p>
            <a:pPr>
              <a:defRPr sz="1100"/>
            </a:pPr>
            <a:r>
              <a:t>Laura suggestion: </a:t>
            </a:r>
            <a:r>
              <a:rPr sz="1000">
                <a:solidFill>
                  <a:srgbClr val="3C4043"/>
                </a:solidFill>
                <a:latin typeface="Roboto Regular"/>
                <a:ea typeface="Roboto Regular"/>
                <a:cs typeface="Roboto Regular"/>
                <a:sym typeface="Roboto Regular"/>
              </a:rPr>
              <a:t>Not for the presentation, but for papers, have animals be shades of grey to orange (so mixed). I just think having the algae being different colours than the animals and also picking colours that are common for those groups helps with visual analytics like congruence :)!</a:t>
            </a:r>
            <a:endParaRPr sz="1000">
              <a:solidFill>
                <a:srgbClr val="3C4043"/>
              </a:solidFill>
              <a:latin typeface="Roboto Regular"/>
              <a:ea typeface="Roboto Regular"/>
              <a:cs typeface="Roboto Regular"/>
              <a:sym typeface="Roboto Regular"/>
            </a:endParaR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Title Text"/>
          <p:cNvSpPr txBox="1"/>
          <p:nvPr>
            <p:ph type="title"/>
          </p:nvPr>
        </p:nvSpPr>
        <p:spPr>
          <a:xfrm>
            <a:off x="311708" y="744574"/>
            <a:ext cx="8520601" cy="2052601"/>
          </a:xfrm>
          <a:prstGeom prst="rect">
            <a:avLst/>
          </a:prstGeom>
        </p:spPr>
        <p:txBody>
          <a:bodyPr anchor="b"/>
          <a:lstStyle>
            <a:lvl1pPr algn="ctr">
              <a:defRPr sz="5200">
                <a:latin typeface="+mn-lt"/>
                <a:ea typeface="+mn-ea"/>
                <a:cs typeface="+mn-cs"/>
                <a:sym typeface="Arial"/>
              </a:defRPr>
            </a:lvl1pPr>
          </a:lstStyle>
          <a:p>
            <a:pPr/>
            <a:r>
              <a:t>Title Text</a:t>
            </a:r>
          </a:p>
        </p:txBody>
      </p:sp>
      <p:sp>
        <p:nvSpPr>
          <p:cNvPr id="14"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atin typeface="+mn-lt"/>
                <a:ea typeface="+mn-ea"/>
                <a:cs typeface="+mn-cs"/>
                <a:sym typeface="Arial"/>
              </a:defRPr>
            </a:lvl1pPr>
            <a:lvl2pPr marL="342900" indent="254000" algn="ctr">
              <a:lnSpc>
                <a:spcPct val="100000"/>
              </a:lnSpc>
              <a:buClrTx/>
              <a:buSzTx/>
              <a:buFontTx/>
              <a:buNone/>
              <a:defRPr sz="2800">
                <a:latin typeface="+mn-lt"/>
                <a:ea typeface="+mn-ea"/>
                <a:cs typeface="+mn-cs"/>
                <a:sym typeface="Arial"/>
              </a:defRPr>
            </a:lvl2pPr>
            <a:lvl3pPr marL="342900" indent="711200" algn="ctr">
              <a:lnSpc>
                <a:spcPct val="100000"/>
              </a:lnSpc>
              <a:buClrTx/>
              <a:buSzTx/>
              <a:buFontTx/>
              <a:buNone/>
              <a:defRPr sz="2800">
                <a:latin typeface="+mn-lt"/>
                <a:ea typeface="+mn-ea"/>
                <a:cs typeface="+mn-cs"/>
                <a:sym typeface="Arial"/>
              </a:defRPr>
            </a:lvl3pPr>
            <a:lvl4pPr marL="342900" indent="1168400" algn="ctr">
              <a:lnSpc>
                <a:spcPct val="100000"/>
              </a:lnSpc>
              <a:buClrTx/>
              <a:buSzTx/>
              <a:buFontTx/>
              <a:buNone/>
              <a:defRPr sz="2800">
                <a:latin typeface="+mn-lt"/>
                <a:ea typeface="+mn-ea"/>
                <a:cs typeface="+mn-cs"/>
                <a:sym typeface="Arial"/>
              </a:defRPr>
            </a:lvl4pPr>
            <a:lvl5pPr marL="342900" indent="1625600" algn="ctr">
              <a:lnSpc>
                <a:spcPct val="100000"/>
              </a:lnSpc>
              <a:buClrTx/>
              <a:buSzTx/>
              <a:buFontTx/>
              <a:buNone/>
              <a:defRPr sz="28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3" name="xx%"/>
          <p:cNvSpPr txBox="1"/>
          <p:nvPr>
            <p:ph type="title" hasCustomPrompt="1"/>
          </p:nvPr>
        </p:nvSpPr>
        <p:spPr>
          <a:xfrm>
            <a:off x="311699" y="1106125"/>
            <a:ext cx="8520602" cy="1963500"/>
          </a:xfrm>
          <a:prstGeom prst="rect">
            <a:avLst/>
          </a:prstGeom>
        </p:spPr>
        <p:txBody>
          <a:bodyPr anchor="b"/>
          <a:lstStyle>
            <a:lvl1pPr algn="ctr">
              <a:defRPr sz="12000">
                <a:latin typeface="+mn-lt"/>
                <a:ea typeface="+mn-ea"/>
                <a:cs typeface="+mn-cs"/>
                <a:sym typeface="Arial"/>
              </a:defRPr>
            </a:lvl1pPr>
          </a:lstStyle>
          <a:p>
            <a:pPr/>
            <a:r>
              <a:t>xx%</a:t>
            </a:r>
          </a:p>
        </p:txBody>
      </p:sp>
      <p:sp>
        <p:nvSpPr>
          <p:cNvPr id="94" name="Body Level One…"/>
          <p:cNvSpPr txBox="1"/>
          <p:nvPr>
            <p:ph type="body" sz="half" idx="1"/>
          </p:nvPr>
        </p:nvSpPr>
        <p:spPr>
          <a:xfrm>
            <a:off x="311699" y="3152225"/>
            <a:ext cx="8520602" cy="1300800"/>
          </a:xfrm>
          <a:prstGeom prst="rect">
            <a:avLst/>
          </a:prstGeom>
        </p:spPr>
        <p:txBody>
          <a:bodyPr/>
          <a:lstStyle>
            <a:lvl1pPr algn="ctr">
              <a:buChar char="●"/>
              <a:defRPr>
                <a:latin typeface="+mn-lt"/>
                <a:ea typeface="+mn-ea"/>
                <a:cs typeface="+mn-cs"/>
                <a:sym typeface="Arial"/>
              </a:defRPr>
            </a:lvl1pPr>
            <a:lvl2pPr algn="ctr">
              <a:buChar char="○"/>
              <a:defRPr>
                <a:latin typeface="+mn-lt"/>
                <a:ea typeface="+mn-ea"/>
                <a:cs typeface="+mn-cs"/>
                <a:sym typeface="Arial"/>
              </a:defRPr>
            </a:lvl2pPr>
            <a:lvl3pPr algn="ctr">
              <a:buChar char="■"/>
              <a:defRPr>
                <a:latin typeface="+mn-lt"/>
                <a:ea typeface="+mn-ea"/>
                <a:cs typeface="+mn-cs"/>
                <a:sym typeface="Arial"/>
              </a:defRPr>
            </a:lvl3pPr>
            <a:lvl4pPr algn="ctr">
              <a:buChar char="●"/>
              <a:defRPr>
                <a:latin typeface="+mn-lt"/>
                <a:ea typeface="+mn-ea"/>
                <a:cs typeface="+mn-cs"/>
                <a:sym typeface="Arial"/>
              </a:defRPr>
            </a:lvl4pPr>
            <a:lvl5pPr algn="ctr">
              <a:buChar cha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09" name="Title Text"/>
          <p:cNvSpPr txBox="1"/>
          <p:nvPr>
            <p:ph type="title"/>
          </p:nvPr>
        </p:nvSpPr>
        <p:spPr>
          <a:xfrm>
            <a:off x="457200" y="205978"/>
            <a:ext cx="8229600" cy="857400"/>
          </a:xfrm>
          <a:prstGeom prst="rect">
            <a:avLst/>
          </a:prstGeom>
        </p:spPr>
        <p:txBody>
          <a:bodyPr lIns="45699" tIns="45699" rIns="45699" bIns="45699" anchor="ctr"/>
          <a:lstStyle>
            <a:lvl1pPr algn="ctr">
              <a:defRPr>
                <a:latin typeface="+mn-lt"/>
                <a:ea typeface="+mn-ea"/>
                <a:cs typeface="+mn-cs"/>
                <a:sym typeface="Arial"/>
              </a:defRPr>
            </a:lvl1pPr>
          </a:lstStyle>
          <a:p>
            <a:pPr/>
            <a:r>
              <a:t>Title Text</a:t>
            </a:r>
          </a:p>
        </p:txBody>
      </p:sp>
      <p:sp>
        <p:nvSpPr>
          <p:cNvPr id="110" name="Body Level One…"/>
          <p:cNvSpPr txBox="1"/>
          <p:nvPr>
            <p:ph type="body" idx="1"/>
          </p:nvPr>
        </p:nvSpPr>
        <p:spPr>
          <a:xfrm>
            <a:off x="457200" y="1200150"/>
            <a:ext cx="8229600" cy="3394501"/>
          </a:xfrm>
          <a:prstGeom prst="rect">
            <a:avLst/>
          </a:prstGeom>
        </p:spPr>
        <p:txBody>
          <a:bodyPr lIns="45699" tIns="45699" rIns="45699" bIns="45699"/>
          <a:lstStyle>
            <a:lvl1pPr>
              <a:lnSpc>
                <a:spcPct val="100000"/>
              </a:lnSpc>
              <a:spcBef>
                <a:spcPts val="300"/>
              </a:spcBef>
              <a:buClr>
                <a:srgbClr val="000000"/>
              </a:buClr>
              <a:buChar char="•"/>
              <a:defRPr>
                <a:latin typeface="+mn-lt"/>
                <a:ea typeface="+mn-ea"/>
                <a:cs typeface="+mn-cs"/>
                <a:sym typeface="Arial"/>
              </a:defRPr>
            </a:lvl1pPr>
            <a:lvl2pPr marL="1012371" indent="-440871">
              <a:lnSpc>
                <a:spcPct val="100000"/>
              </a:lnSpc>
              <a:spcBef>
                <a:spcPts val="300"/>
              </a:spcBef>
              <a:buClr>
                <a:srgbClr val="000000"/>
              </a:buClr>
              <a:buChar char="–"/>
              <a:defRPr>
                <a:latin typeface="+mn-lt"/>
                <a:ea typeface="+mn-ea"/>
                <a:cs typeface="+mn-cs"/>
                <a:sym typeface="Arial"/>
              </a:defRPr>
            </a:lvl2pPr>
            <a:lvl3pPr marL="1469571" indent="-440871">
              <a:lnSpc>
                <a:spcPct val="100000"/>
              </a:lnSpc>
              <a:spcBef>
                <a:spcPts val="300"/>
              </a:spcBef>
              <a:buClr>
                <a:srgbClr val="000000"/>
              </a:buClr>
              <a:buChar char="•"/>
              <a:defRPr>
                <a:latin typeface="+mn-lt"/>
                <a:ea typeface="+mn-ea"/>
                <a:cs typeface="+mn-cs"/>
                <a:sym typeface="Arial"/>
              </a:defRPr>
            </a:lvl3pPr>
            <a:lvl4pPr marL="1926771" indent="-440871">
              <a:lnSpc>
                <a:spcPct val="100000"/>
              </a:lnSpc>
              <a:spcBef>
                <a:spcPts val="300"/>
              </a:spcBef>
              <a:buClr>
                <a:srgbClr val="000000"/>
              </a:buClr>
              <a:buChar char="–"/>
              <a:defRPr>
                <a:latin typeface="+mn-lt"/>
                <a:ea typeface="+mn-ea"/>
                <a:cs typeface="+mn-cs"/>
                <a:sym typeface="Arial"/>
              </a:defRPr>
            </a:lvl4pPr>
            <a:lvl5pPr marL="2383971" indent="-440871">
              <a:lnSpc>
                <a:spcPct val="100000"/>
              </a:lnSpc>
              <a:spcBef>
                <a:spcPts val="300"/>
              </a:spcBef>
              <a:buClr>
                <a:srgbClr val="000000"/>
              </a:buClr>
              <a:buChar cha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xfrm>
            <a:off x="8413184" y="4772105"/>
            <a:ext cx="273616" cy="264216"/>
          </a:xfrm>
          <a:prstGeom prst="rect">
            <a:avLst/>
          </a:prstGeom>
        </p:spPr>
        <p:txBody>
          <a:bodyPr lIns="45699" tIns="45699" rIns="45699" bIns="45699">
            <a:spAutoFit/>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2" name="Title Text"/>
          <p:cNvSpPr txBox="1"/>
          <p:nvPr>
            <p:ph type="title"/>
          </p:nvPr>
        </p:nvSpPr>
        <p:spPr>
          <a:xfrm>
            <a:off x="311699" y="2150849"/>
            <a:ext cx="8520602" cy="841801"/>
          </a:xfrm>
          <a:prstGeom prst="rect">
            <a:avLst/>
          </a:prstGeom>
        </p:spPr>
        <p:txBody>
          <a:bodyPr anchor="ctr"/>
          <a:lstStyle>
            <a:lvl1pPr algn="ctr">
              <a:defRPr sz="3600">
                <a:latin typeface="+mn-lt"/>
                <a:ea typeface="+mn-ea"/>
                <a:cs typeface="+mn-cs"/>
                <a:sym typeface="Arial"/>
              </a:defRPr>
            </a:lvl1pPr>
          </a:lstStyle>
          <a:p>
            <a:pPr/>
            <a:r>
              <a:t>Title Text</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9" name="Title Text"/>
          <p:cNvSpPr txBox="1"/>
          <p:nvPr>
            <p:ph type="title"/>
          </p:nvPr>
        </p:nvSpPr>
        <p:spPr>
          <a:xfrm>
            <a:off x="311699" y="445025"/>
            <a:ext cx="8520602" cy="572701"/>
          </a:xfrm>
          <a:prstGeom prst="rect">
            <a:avLst/>
          </a:prstGeom>
        </p:spPr>
        <p:txBody>
          <a:bodyPr/>
          <a:lstStyle>
            <a:lvl1pPr>
              <a:defRPr>
                <a:latin typeface="+mn-lt"/>
                <a:ea typeface="+mn-ea"/>
                <a:cs typeface="+mn-cs"/>
                <a:sym typeface="Arial"/>
              </a:defRPr>
            </a:lvl1pPr>
          </a:lstStyle>
          <a:p>
            <a:pPr/>
            <a:r>
              <a:t>Title Text</a:t>
            </a:r>
          </a:p>
        </p:txBody>
      </p:sp>
      <p:sp>
        <p:nvSpPr>
          <p:cNvPr id="40" name="Body Level One…"/>
          <p:cNvSpPr txBox="1"/>
          <p:nvPr>
            <p:ph type="body" sz="half" idx="1"/>
          </p:nvPr>
        </p:nvSpPr>
        <p:spPr>
          <a:xfrm>
            <a:off x="311699" y="1152475"/>
            <a:ext cx="3999902" cy="3416400"/>
          </a:xfrm>
          <a:prstGeom prst="rect">
            <a:avLst/>
          </a:prstGeom>
        </p:spPr>
        <p:txBody>
          <a:bodyPr/>
          <a:lstStyle>
            <a:lvl1pPr indent="-317500">
              <a:buSzPts val="1400"/>
              <a:buChar char="●"/>
              <a:defRPr sz="1400">
                <a:latin typeface="+mn-lt"/>
                <a:ea typeface="+mn-ea"/>
                <a:cs typeface="+mn-cs"/>
                <a:sym typeface="Arial"/>
              </a:defRPr>
            </a:lvl1pPr>
            <a:lvl2pPr marL="965200" indent="-355600">
              <a:buSzPts val="1400"/>
              <a:buChar char="○"/>
              <a:defRPr sz="1400">
                <a:latin typeface="+mn-lt"/>
                <a:ea typeface="+mn-ea"/>
                <a:cs typeface="+mn-cs"/>
                <a:sym typeface="Arial"/>
              </a:defRPr>
            </a:lvl2pPr>
            <a:lvl3pPr marL="1422400" indent="-355600">
              <a:buSzPts val="1400"/>
              <a:buChar char="■"/>
              <a:defRPr sz="1400">
                <a:latin typeface="+mn-lt"/>
                <a:ea typeface="+mn-ea"/>
                <a:cs typeface="+mn-cs"/>
                <a:sym typeface="Arial"/>
              </a:defRPr>
            </a:lvl3pPr>
            <a:lvl4pPr marL="1879600" indent="-355600">
              <a:buSzPts val="1400"/>
              <a:buChar char="●"/>
              <a:defRPr sz="1400">
                <a:latin typeface="+mn-lt"/>
                <a:ea typeface="+mn-ea"/>
                <a:cs typeface="+mn-cs"/>
                <a:sym typeface="Arial"/>
              </a:defRPr>
            </a:lvl4pPr>
            <a:lvl5pPr marL="2336800" indent="-355600">
              <a:buSzPts val="1400"/>
              <a:buChar char="○"/>
              <a:defRPr sz="14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41" name="Google Shape;25;p5"/>
          <p:cNvSpPr txBox="1"/>
          <p:nvPr>
            <p:ph type="body" sz="half" idx="21"/>
          </p:nvPr>
        </p:nvSpPr>
        <p:spPr>
          <a:xfrm>
            <a:off x="4832399" y="1152475"/>
            <a:ext cx="3999902" cy="3416400"/>
          </a:xfrm>
          <a:prstGeom prst="rect">
            <a:avLst/>
          </a:prstGeom>
        </p:spPr>
        <p:txBody>
          <a:bodyPr/>
          <a:lstStyle/>
          <a:p>
            <a:pPr indent="-317500">
              <a:buSzPts val="1400"/>
              <a:buChar char="●"/>
              <a:defRPr sz="1400">
                <a:latin typeface="+mn-lt"/>
                <a:ea typeface="+mn-ea"/>
                <a:cs typeface="+mn-cs"/>
                <a:sym typeface="Arial"/>
              </a:defRPr>
            </a:pP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9" name="Title Text"/>
          <p:cNvSpPr txBox="1"/>
          <p:nvPr>
            <p:ph type="title"/>
          </p:nvPr>
        </p:nvSpPr>
        <p:spPr>
          <a:xfrm>
            <a:off x="311699" y="445025"/>
            <a:ext cx="8520602" cy="572701"/>
          </a:xfrm>
          <a:prstGeom prst="rect">
            <a:avLst/>
          </a:prstGeom>
        </p:spPr>
        <p:txBody>
          <a:bodyPr/>
          <a:lstStyle>
            <a:lvl1pPr>
              <a:defRPr>
                <a:latin typeface="+mn-lt"/>
                <a:ea typeface="+mn-ea"/>
                <a:cs typeface="+mn-cs"/>
                <a:sym typeface="Arial"/>
              </a:defRPr>
            </a:lvl1pPr>
          </a:lstStyle>
          <a:p>
            <a:pPr/>
            <a:r>
              <a:t>Title Text</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7" name="Title Text"/>
          <p:cNvSpPr txBox="1"/>
          <p:nvPr>
            <p:ph type="title"/>
          </p:nvPr>
        </p:nvSpPr>
        <p:spPr>
          <a:xfrm>
            <a:off x="311699" y="555600"/>
            <a:ext cx="2808001" cy="755700"/>
          </a:xfrm>
          <a:prstGeom prst="rect">
            <a:avLst/>
          </a:prstGeom>
        </p:spPr>
        <p:txBody>
          <a:bodyPr anchor="b"/>
          <a:lstStyle>
            <a:lvl1pPr>
              <a:defRPr sz="2400">
                <a:latin typeface="+mn-lt"/>
                <a:ea typeface="+mn-ea"/>
                <a:cs typeface="+mn-cs"/>
                <a:sym typeface="Arial"/>
              </a:defRPr>
            </a:lvl1pPr>
          </a:lstStyle>
          <a:p>
            <a:pPr/>
            <a:r>
              <a:t>Title Text</a:t>
            </a:r>
          </a:p>
        </p:txBody>
      </p:sp>
      <p:sp>
        <p:nvSpPr>
          <p:cNvPr id="58" name="Body Level One…"/>
          <p:cNvSpPr txBox="1"/>
          <p:nvPr>
            <p:ph type="body" sz="quarter" idx="1"/>
          </p:nvPr>
        </p:nvSpPr>
        <p:spPr>
          <a:xfrm>
            <a:off x="311699" y="1389599"/>
            <a:ext cx="2808001" cy="3179401"/>
          </a:xfrm>
          <a:prstGeom prst="rect">
            <a:avLst/>
          </a:prstGeom>
        </p:spPr>
        <p:txBody>
          <a:bodyPr/>
          <a:lstStyle>
            <a:lvl1pPr indent="-304800">
              <a:buSzPts val="1200"/>
              <a:buChar char="●"/>
              <a:defRPr sz="1200">
                <a:latin typeface="+mn-lt"/>
                <a:ea typeface="+mn-ea"/>
                <a:cs typeface="+mn-cs"/>
                <a:sym typeface="Arial"/>
              </a:defRPr>
            </a:lvl1pPr>
            <a:lvl2pPr marL="914400" indent="-304800">
              <a:buSzPts val="1200"/>
              <a:buChar char="○"/>
              <a:defRPr sz="1200">
                <a:latin typeface="+mn-lt"/>
                <a:ea typeface="+mn-ea"/>
                <a:cs typeface="+mn-cs"/>
                <a:sym typeface="Arial"/>
              </a:defRPr>
            </a:lvl2pPr>
            <a:lvl3pPr marL="1371600" indent="-304800">
              <a:buSzPts val="1200"/>
              <a:buChar char="■"/>
              <a:defRPr sz="1200">
                <a:latin typeface="+mn-lt"/>
                <a:ea typeface="+mn-ea"/>
                <a:cs typeface="+mn-cs"/>
                <a:sym typeface="Arial"/>
              </a:defRPr>
            </a:lvl3pPr>
            <a:lvl4pPr marL="1828800" indent="-304800">
              <a:buSzPts val="1200"/>
              <a:buChar char="●"/>
              <a:defRPr sz="1200">
                <a:latin typeface="+mn-lt"/>
                <a:ea typeface="+mn-ea"/>
                <a:cs typeface="+mn-cs"/>
                <a:sym typeface="Arial"/>
              </a:defRPr>
            </a:lvl4pPr>
            <a:lvl5pPr marL="2286000" indent="-304800">
              <a:buSzPts val="1200"/>
              <a:buChar char="○"/>
              <a:defRPr sz="12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6" name="Title Text"/>
          <p:cNvSpPr txBox="1"/>
          <p:nvPr>
            <p:ph type="title"/>
          </p:nvPr>
        </p:nvSpPr>
        <p:spPr>
          <a:xfrm>
            <a:off x="490250" y="450149"/>
            <a:ext cx="6367801" cy="4090801"/>
          </a:xfrm>
          <a:prstGeom prst="rect">
            <a:avLst/>
          </a:prstGeom>
        </p:spPr>
        <p:txBody>
          <a:bodyPr anchor="ctr"/>
          <a:lstStyle>
            <a:lvl1pPr>
              <a:defRPr sz="4800">
                <a:latin typeface="+mn-lt"/>
                <a:ea typeface="+mn-ea"/>
                <a:cs typeface="+mn-cs"/>
                <a:sym typeface="Arial"/>
              </a:defRPr>
            </a:lvl1p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4" name="Google Shape;38;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5" name="Title Text"/>
          <p:cNvSpPr txBox="1"/>
          <p:nvPr>
            <p:ph type="title"/>
          </p:nvPr>
        </p:nvSpPr>
        <p:spPr>
          <a:xfrm>
            <a:off x="265500" y="1233175"/>
            <a:ext cx="4045200" cy="1482301"/>
          </a:xfrm>
          <a:prstGeom prst="rect">
            <a:avLst/>
          </a:prstGeom>
        </p:spPr>
        <p:txBody>
          <a:bodyPr anchor="b"/>
          <a:lstStyle>
            <a:lvl1pPr algn="ctr">
              <a:defRPr sz="4200">
                <a:latin typeface="+mn-lt"/>
                <a:ea typeface="+mn-ea"/>
                <a:cs typeface="+mn-cs"/>
                <a:sym typeface="Arial"/>
              </a:defRPr>
            </a:lvl1pPr>
          </a:lstStyle>
          <a:p>
            <a:pPr/>
            <a:r>
              <a:t>Title Text</a:t>
            </a:r>
          </a:p>
        </p:txBody>
      </p:sp>
      <p:sp>
        <p:nvSpPr>
          <p:cNvPr id="76"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atin typeface="+mn-lt"/>
                <a:ea typeface="+mn-ea"/>
                <a:cs typeface="+mn-cs"/>
                <a:sym typeface="Arial"/>
              </a:defRPr>
            </a:lvl1pPr>
            <a:lvl2pPr marL="342900" indent="254000" algn="ctr">
              <a:lnSpc>
                <a:spcPct val="100000"/>
              </a:lnSpc>
              <a:buClrTx/>
              <a:buSzTx/>
              <a:buFontTx/>
              <a:buNone/>
              <a:defRPr sz="2100">
                <a:latin typeface="+mn-lt"/>
                <a:ea typeface="+mn-ea"/>
                <a:cs typeface="+mn-cs"/>
                <a:sym typeface="Arial"/>
              </a:defRPr>
            </a:lvl2pPr>
            <a:lvl3pPr marL="342900" indent="711200" algn="ctr">
              <a:lnSpc>
                <a:spcPct val="100000"/>
              </a:lnSpc>
              <a:buClrTx/>
              <a:buSzTx/>
              <a:buFontTx/>
              <a:buNone/>
              <a:defRPr sz="2100">
                <a:latin typeface="+mn-lt"/>
                <a:ea typeface="+mn-ea"/>
                <a:cs typeface="+mn-cs"/>
                <a:sym typeface="Arial"/>
              </a:defRPr>
            </a:lvl3pPr>
            <a:lvl4pPr marL="342900" indent="1168400" algn="ctr">
              <a:lnSpc>
                <a:spcPct val="100000"/>
              </a:lnSpc>
              <a:buClrTx/>
              <a:buSzTx/>
              <a:buFontTx/>
              <a:buNone/>
              <a:defRPr sz="2100">
                <a:latin typeface="+mn-lt"/>
                <a:ea typeface="+mn-ea"/>
                <a:cs typeface="+mn-cs"/>
                <a:sym typeface="Arial"/>
              </a:defRPr>
            </a:lvl4pPr>
            <a:lvl5pPr marL="342900" indent="1625600" algn="ctr">
              <a:lnSpc>
                <a:spcPct val="100000"/>
              </a:lnSpc>
              <a:buClrTx/>
              <a:buSzTx/>
              <a:buFontTx/>
              <a:buNone/>
              <a:defRPr sz="2100">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77" name="Google Shape;41;p9"/>
          <p:cNvSpPr txBox="1"/>
          <p:nvPr>
            <p:ph type="body" sz="half" idx="21"/>
          </p:nvPr>
        </p:nvSpPr>
        <p:spPr>
          <a:xfrm>
            <a:off x="4939500" y="724074"/>
            <a:ext cx="3837000" cy="3695102"/>
          </a:xfrm>
          <a:prstGeom prst="rect">
            <a:avLst/>
          </a:prstGeom>
        </p:spPr>
        <p:txBody>
          <a:bodyPr anchor="ctr"/>
          <a:lstStyle/>
          <a:p>
            <a:pPr>
              <a:buChar char="●"/>
              <a:defRPr>
                <a:latin typeface="+mn-lt"/>
                <a:ea typeface="+mn-ea"/>
                <a:cs typeface="+mn-cs"/>
                <a:sym typeface="Arial"/>
              </a:defRPr>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5"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defRPr>
                <a:latin typeface="+mn-lt"/>
                <a:ea typeface="+mn-ea"/>
                <a:cs typeface="+mn-cs"/>
                <a:sym typeface="Arial"/>
              </a:defRPr>
            </a:lvl1pPr>
            <a:lvl2pPr>
              <a:lnSpc>
                <a:spcPct val="100000"/>
              </a:lnSpc>
              <a:buClrTx/>
              <a:buFontTx/>
              <a:buChar char="○"/>
              <a:defRPr>
                <a:latin typeface="+mn-lt"/>
                <a:ea typeface="+mn-ea"/>
                <a:cs typeface="+mn-cs"/>
                <a:sym typeface="Arial"/>
              </a:defRPr>
            </a:lvl2pPr>
            <a:lvl3pPr>
              <a:lnSpc>
                <a:spcPct val="100000"/>
              </a:lnSpc>
              <a:buClrTx/>
              <a:buFontTx/>
              <a:buChar char="■"/>
              <a:defRPr>
                <a:latin typeface="+mn-lt"/>
                <a:ea typeface="+mn-ea"/>
                <a:cs typeface="+mn-cs"/>
                <a:sym typeface="Arial"/>
              </a:defRPr>
            </a:lvl3pPr>
            <a:lvl4pPr>
              <a:lnSpc>
                <a:spcPct val="100000"/>
              </a:lnSpc>
              <a:buClrTx/>
              <a:buFontTx/>
              <a:buChar char="●"/>
              <a:defRPr>
                <a:latin typeface="+mn-lt"/>
                <a:ea typeface="+mn-ea"/>
                <a:cs typeface="+mn-cs"/>
                <a:sym typeface="Arial"/>
              </a:defRPr>
            </a:lvl4pPr>
            <a:lvl5pPr>
              <a:lnSpc>
                <a:spcPct val="100000"/>
              </a:lnSpc>
              <a:buClrTx/>
              <a:buFontTx/>
              <a:buChar char="○"/>
              <a:defRPr>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9;p1"/>
          <p:cNvSpPr/>
          <p:nvPr/>
        </p:nvSpPr>
        <p:spPr>
          <a:xfrm>
            <a:off x="0" y="-1"/>
            <a:ext cx="9220200" cy="917402"/>
          </a:xfrm>
          <a:prstGeom prst="rect">
            <a:avLst/>
          </a:prstGeom>
          <a:solidFill>
            <a:srgbClr val="94B4D8"/>
          </a:solidFill>
          <a:ln w="12700">
            <a:miter lim="400000"/>
          </a:ln>
        </p:spPr>
        <p:txBody>
          <a:bodyPr lIns="0" tIns="0" rIns="0" bIns="0" anchor="ctr"/>
          <a:lstStyle/>
          <a:p>
            <a:pPr/>
          </a:p>
        </p:txBody>
      </p:sp>
      <p:sp>
        <p:nvSpPr>
          <p:cNvPr id="3" name="Google Shape;10;p1"/>
          <p:cNvSpPr/>
          <p:nvPr/>
        </p:nvSpPr>
        <p:spPr>
          <a:xfrm>
            <a:off x="-45600" y="5031174"/>
            <a:ext cx="9220201" cy="3476702"/>
          </a:xfrm>
          <a:prstGeom prst="rect">
            <a:avLst/>
          </a:prstGeom>
          <a:solidFill>
            <a:srgbClr val="374658"/>
          </a:solidFill>
          <a:ln w="12700">
            <a:miter lim="400000"/>
          </a:ln>
        </p:spPr>
        <p:txBody>
          <a:bodyPr lIns="0" tIns="0" rIns="0" bIns="0" anchor="ctr"/>
          <a:lstStyle/>
          <a:p>
            <a:pPr/>
          </a:p>
        </p:txBody>
      </p:sp>
      <p:sp>
        <p:nvSpPr>
          <p:cNvPr id="4" name="Title Text"/>
          <p:cNvSpPr txBox="1"/>
          <p:nvPr>
            <p:ph type="title"/>
          </p:nvPr>
        </p:nvSpPr>
        <p:spPr>
          <a:xfrm>
            <a:off x="230050" y="202824"/>
            <a:ext cx="8520601" cy="572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5" name="Body Level One…"/>
          <p:cNvSpPr txBox="1"/>
          <p:nvPr>
            <p:ph type="body" idx="1"/>
          </p:nvPr>
        </p:nvSpPr>
        <p:spPr>
          <a:xfrm>
            <a:off x="311699" y="1244550"/>
            <a:ext cx="8520602" cy="3824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8684345" y="4700819"/>
            <a:ext cx="336814"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BioRhyme-Light"/>
          <a:ea typeface="BioRhyme-Light"/>
          <a:cs typeface="BioRhyme-Light"/>
          <a:sym typeface="BioRhyme-Light"/>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Quicksand Light"/>
          <a:ea typeface="Quicksand Light"/>
          <a:cs typeface="Quicksand Light"/>
          <a:sym typeface="Quicksand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png"/><Relationship Id="rId5"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5.png"/><Relationship Id="rId8" Type="http://schemas.openxmlformats.org/officeDocument/2006/relationships/image" Target="../media/image1.png"/><Relationship Id="rId9"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3.jpe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 Id="rId7" Type="http://schemas.openxmlformats.org/officeDocument/2006/relationships/image" Target="../media/image1.png"/><Relationship Id="rId8"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 Id="rId7" Type="http://schemas.openxmlformats.org/officeDocument/2006/relationships/image" Target="../media/image1.png"/><Relationship Id="rId8"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1.png"/><Relationship Id="rId10"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sp>
        <p:nvSpPr>
          <p:cNvPr id="120" name="Rectangle"/>
          <p:cNvSpPr/>
          <p:nvPr/>
        </p:nvSpPr>
        <p:spPr>
          <a:xfrm>
            <a:off x="-115250" y="3008850"/>
            <a:ext cx="9359501" cy="2012501"/>
          </a:xfrm>
          <a:prstGeom prst="rect">
            <a:avLst/>
          </a:prstGeom>
          <a:solidFill>
            <a:srgbClr val="FFFFFF"/>
          </a:solidFill>
          <a:ln w="12700">
            <a:miter lim="400000"/>
          </a:ln>
        </p:spPr>
        <p:txBody>
          <a:bodyPr lIns="0" tIns="0" rIns="0" bIns="0"/>
          <a:lstStyle/>
          <a:p>
            <a:pPr/>
          </a:p>
        </p:txBody>
      </p:sp>
      <p:sp>
        <p:nvSpPr>
          <p:cNvPr id="121" name="Google Shape;62;p14"/>
          <p:cNvSpPr/>
          <p:nvPr/>
        </p:nvSpPr>
        <p:spPr>
          <a:xfrm>
            <a:off x="-38100" y="-238126"/>
            <a:ext cx="9220200" cy="3476702"/>
          </a:xfrm>
          <a:prstGeom prst="rect">
            <a:avLst/>
          </a:prstGeom>
          <a:solidFill>
            <a:srgbClr val="374658"/>
          </a:solidFill>
          <a:ln w="12700">
            <a:miter lim="400000"/>
          </a:ln>
        </p:spPr>
        <p:txBody>
          <a:bodyPr lIns="0" tIns="0" rIns="0" bIns="0" anchor="ctr"/>
          <a:lstStyle/>
          <a:p>
            <a:pPr/>
          </a:p>
        </p:txBody>
      </p:sp>
      <p:sp>
        <p:nvSpPr>
          <p:cNvPr id="122" name="Google Shape;63;p14"/>
          <p:cNvSpPr/>
          <p:nvPr/>
        </p:nvSpPr>
        <p:spPr>
          <a:xfrm>
            <a:off x="-38100" y="1066800"/>
            <a:ext cx="9220200" cy="2095500"/>
          </a:xfrm>
          <a:prstGeom prst="rect">
            <a:avLst/>
          </a:prstGeom>
          <a:solidFill>
            <a:srgbClr val="94B4D8"/>
          </a:solidFill>
          <a:ln w="12700">
            <a:miter lim="400000"/>
          </a:ln>
        </p:spPr>
        <p:txBody>
          <a:bodyPr lIns="0" tIns="0" rIns="0" bIns="0" anchor="ctr"/>
          <a:lstStyle/>
          <a:p>
            <a:pPr/>
          </a:p>
        </p:txBody>
      </p:sp>
      <p:sp>
        <p:nvSpPr>
          <p:cNvPr id="123" name="Google Shape;64;p14"/>
          <p:cNvSpPr txBox="1"/>
          <p:nvPr>
            <p:ph type="ctrTitle"/>
          </p:nvPr>
        </p:nvSpPr>
        <p:spPr>
          <a:xfrm>
            <a:off x="221400" y="857249"/>
            <a:ext cx="8701200" cy="2037902"/>
          </a:xfrm>
          <a:prstGeom prst="rect">
            <a:avLst/>
          </a:prstGeom>
        </p:spPr>
        <p:txBody>
          <a:bodyPr/>
          <a:lstStyle/>
          <a:p>
            <a:pPr>
              <a:lnSpc>
                <a:spcPct val="115000"/>
              </a:lnSpc>
              <a:defRPr sz="3000">
                <a:latin typeface="BioRhyme-Regular"/>
                <a:ea typeface="BioRhyme-Regular"/>
                <a:cs typeface="BioRhyme-Regular"/>
                <a:sym typeface="BioRhyme-Regular"/>
              </a:defRPr>
            </a:pPr>
            <a:r>
              <a:t>Community change over time:</a:t>
            </a:r>
            <a:r>
              <a:rPr>
                <a:latin typeface="BioRhyme-Light"/>
                <a:ea typeface="BioRhyme-Light"/>
                <a:cs typeface="BioRhyme-Light"/>
                <a:sym typeface="BioRhyme-Light"/>
              </a:rPr>
              <a:t> </a:t>
            </a:r>
            <a:endParaRPr>
              <a:latin typeface="BioRhyme-Light"/>
              <a:ea typeface="BioRhyme-Light"/>
              <a:cs typeface="BioRhyme-Light"/>
              <a:sym typeface="BioRhyme-Light"/>
            </a:endParaRPr>
          </a:p>
          <a:p>
            <a:pPr>
              <a:lnSpc>
                <a:spcPct val="115000"/>
              </a:lnSpc>
              <a:defRPr sz="2700">
                <a:latin typeface="BioRhyme-Light"/>
                <a:ea typeface="BioRhyme-Light"/>
                <a:cs typeface="BioRhyme-Light"/>
                <a:sym typeface="BioRhyme-Light"/>
              </a:defRPr>
            </a:pPr>
            <a:r>
              <a:t>functional traits and abundance variation of algae and animals from Appledore Island</a:t>
            </a:r>
          </a:p>
        </p:txBody>
      </p:sp>
      <p:sp>
        <p:nvSpPr>
          <p:cNvPr id="124" name="Google Shape;65;p14"/>
          <p:cNvSpPr txBox="1"/>
          <p:nvPr>
            <p:ph type="subTitle" sz="quarter" idx="1"/>
          </p:nvPr>
        </p:nvSpPr>
        <p:spPr>
          <a:xfrm>
            <a:off x="756449" y="3662374"/>
            <a:ext cx="7311302" cy="792601"/>
          </a:xfrm>
          <a:prstGeom prst="rect">
            <a:avLst/>
          </a:prstGeom>
        </p:spPr>
        <p:txBody>
          <a:bodyPr/>
          <a:lstStyle/>
          <a:p>
            <a:pPr marL="0" indent="0" defTabSz="704087">
              <a:lnSpc>
                <a:spcPct val="90000"/>
              </a:lnSpc>
              <a:defRPr sz="1386">
                <a:solidFill>
                  <a:srgbClr val="3A230E"/>
                </a:solidFill>
                <a:latin typeface="Quicksand Bold"/>
                <a:ea typeface="Quicksand Bold"/>
                <a:cs typeface="Quicksand Bold"/>
                <a:sym typeface="Quicksand Bold"/>
              </a:defRPr>
            </a:pPr>
            <a:r>
              <a:t>Kate Sheridan</a:t>
            </a:r>
            <a:r>
              <a:rPr>
                <a:latin typeface="Quicksand Regular"/>
                <a:ea typeface="Quicksand Regular"/>
                <a:cs typeface="Quicksand Regular"/>
                <a:sym typeface="Quicksand Regular"/>
              </a:rPr>
              <a:t>, Jenny Muñoz, Laura Super, Ellen K. Bledsoe, Andrea Brown, Julien Beaulieu, Jennifer A. Dijkstra, Amelia Hesketh, Nicole Knight, Jake Lawlor, Alexis Pereira, Tianna Peller, Kylla M. Benes, Jarrett E. K. Byrnes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Google Shape;176;p23" descr="Google Shape;176;p23"/>
          <p:cNvPicPr>
            <a:picLocks noChangeAspect="1"/>
          </p:cNvPicPr>
          <p:nvPr/>
        </p:nvPicPr>
        <p:blipFill>
          <a:blip r:embed="rId3">
            <a:extLst/>
          </a:blip>
          <a:srcRect l="38097" t="30904" r="20551" b="4604"/>
          <a:stretch>
            <a:fillRect/>
          </a:stretch>
        </p:blipFill>
        <p:spPr>
          <a:xfrm>
            <a:off x="316651" y="1623275"/>
            <a:ext cx="1731175" cy="3149775"/>
          </a:xfrm>
          <a:prstGeom prst="rect">
            <a:avLst/>
          </a:prstGeom>
          <a:ln w="19050">
            <a:solidFill>
              <a:schemeClr val="accent2">
                <a:lumOff val="21764"/>
              </a:schemeClr>
            </a:solidFill>
          </a:ln>
        </p:spPr>
      </p:pic>
      <p:sp>
        <p:nvSpPr>
          <p:cNvPr id="221" name="Google Shape;177;p23"/>
          <p:cNvSpPr/>
          <p:nvPr/>
        </p:nvSpPr>
        <p:spPr>
          <a:xfrm>
            <a:off x="1007978" y="3067056"/>
            <a:ext cx="137401" cy="137401"/>
          </a:xfrm>
          <a:prstGeom prst="rect">
            <a:avLst/>
          </a:prstGeom>
          <a:ln w="38100">
            <a:solidFill>
              <a:srgbClr val="000000"/>
            </a:solidFill>
            <a:miter/>
          </a:ln>
        </p:spPr>
        <p:txBody>
          <a:bodyPr lIns="0" tIns="0" rIns="0" bIns="0" anchor="ctr"/>
          <a:lstStyle/>
          <a:p>
            <a:pPr algn="ctr">
              <a:defRPr sz="1800">
                <a:solidFill>
                  <a:srgbClr val="FFFFFF"/>
                </a:solidFill>
                <a:latin typeface="Calibri"/>
                <a:ea typeface="Calibri"/>
                <a:cs typeface="Calibri"/>
                <a:sym typeface="Calibri"/>
              </a:defRPr>
            </a:pPr>
          </a:p>
        </p:txBody>
      </p:sp>
      <p:sp>
        <p:nvSpPr>
          <p:cNvPr id="222" name="Google Shape;178;p23"/>
          <p:cNvSpPr/>
          <p:nvPr/>
        </p:nvSpPr>
        <p:spPr>
          <a:xfrm flipV="1">
            <a:off x="1145379" y="1197456"/>
            <a:ext cx="3322501" cy="1862100"/>
          </a:xfrm>
          <a:prstGeom prst="line">
            <a:avLst/>
          </a:prstGeom>
          <a:ln w="28575">
            <a:solidFill>
              <a:srgbClr val="000000"/>
            </a:solidFill>
            <a:miter/>
          </a:ln>
        </p:spPr>
        <p:txBody>
          <a:bodyPr lIns="0" tIns="0" rIns="0" bIns="0"/>
          <a:lstStyle/>
          <a:p>
            <a:pPr/>
          </a:p>
        </p:txBody>
      </p:sp>
      <p:sp>
        <p:nvSpPr>
          <p:cNvPr id="223" name="Google Shape;179;p23"/>
          <p:cNvSpPr/>
          <p:nvPr/>
        </p:nvSpPr>
        <p:spPr>
          <a:xfrm>
            <a:off x="1145379" y="3211956"/>
            <a:ext cx="3360900" cy="1425001"/>
          </a:xfrm>
          <a:prstGeom prst="line">
            <a:avLst/>
          </a:prstGeom>
          <a:ln w="28575">
            <a:solidFill>
              <a:srgbClr val="000000"/>
            </a:solidFill>
            <a:miter/>
          </a:ln>
        </p:spPr>
        <p:txBody>
          <a:bodyPr lIns="0" tIns="0" rIns="0" bIns="0"/>
          <a:lstStyle/>
          <a:p>
            <a:pPr/>
          </a:p>
        </p:txBody>
      </p:sp>
      <p:pic>
        <p:nvPicPr>
          <p:cNvPr id="224" name="Google Shape;180;p23" descr="Google Shape;180;p23"/>
          <p:cNvPicPr>
            <a:picLocks noChangeAspect="1"/>
          </p:cNvPicPr>
          <p:nvPr/>
        </p:nvPicPr>
        <p:blipFill>
          <a:blip r:embed="rId4">
            <a:extLst/>
          </a:blip>
          <a:srcRect l="5347" t="3172" r="4022" b="4864"/>
          <a:stretch>
            <a:fillRect/>
          </a:stretch>
        </p:blipFill>
        <p:spPr>
          <a:xfrm>
            <a:off x="4406050" y="1203874"/>
            <a:ext cx="2905275" cy="3439276"/>
          </a:xfrm>
          <a:prstGeom prst="rect">
            <a:avLst/>
          </a:prstGeom>
          <a:ln w="19050">
            <a:solidFill>
              <a:srgbClr val="000000"/>
            </a:solidFill>
          </a:ln>
        </p:spPr>
      </p:pic>
      <p:sp>
        <p:nvSpPr>
          <p:cNvPr id="225" name="Google Shape;181;p23"/>
          <p:cNvSpPr txBox="1"/>
          <p:nvPr>
            <p:ph type="title"/>
          </p:nvPr>
        </p:nvSpPr>
        <p:spPr>
          <a:xfrm>
            <a:off x="230049" y="202824"/>
            <a:ext cx="8520602" cy="572702"/>
          </a:xfrm>
          <a:prstGeom prst="rect">
            <a:avLst/>
          </a:prstGeom>
        </p:spPr>
        <p:txBody>
          <a:bodyPr/>
          <a:lstStyle>
            <a:lvl1pPr defTabSz="722376">
              <a:defRPr sz="1975">
                <a:latin typeface="BioRhyme-Light"/>
                <a:ea typeface="BioRhyme-Light"/>
                <a:cs typeface="BioRhyme-Light"/>
                <a:sym typeface="BioRhyme-Light"/>
              </a:defRPr>
            </a:lvl1pPr>
          </a:lstStyle>
          <a:p>
            <a:pPr/>
            <a:r>
              <a:t>Appledore Island: Exposure </a:t>
            </a:r>
          </a:p>
        </p:txBody>
      </p:sp>
      <p:sp>
        <p:nvSpPr>
          <p:cNvPr id="226" name="Google Shape;182;p23"/>
          <p:cNvSpPr txBox="1"/>
          <p:nvPr/>
        </p:nvSpPr>
        <p:spPr>
          <a:xfrm>
            <a:off x="7528900" y="2454425"/>
            <a:ext cx="1320001" cy="963901"/>
          </a:xfrm>
          <a:prstGeom prst="rect">
            <a:avLst/>
          </a:prstGeom>
          <a:solidFill>
            <a:srgbClr val="FFFFFF"/>
          </a:solidFill>
          <a:ln w="19050">
            <a:solidFill>
              <a:srgbClr val="5484C4"/>
            </a:solidFill>
          </a:ln>
          <a:extLst>
            <a:ext uri="{C572A759-6A51-4108-AA02-DFA0A04FC94B}">
              <ma14:wrappingTextBoxFlag xmlns:ma14="http://schemas.microsoft.com/office/mac/drawingml/2011/main" val="1"/>
            </a:ext>
          </a:extLst>
        </p:spPr>
        <p:txBody>
          <a:bodyPr lIns="91424" tIns="91424" rIns="91424" bIns="91424">
            <a:spAutoFit/>
          </a:bodyPr>
          <a:lstStyle/>
          <a:p>
            <a:pPr algn="ctr">
              <a:defRPr sz="1600">
                <a:solidFill>
                  <a:srgbClr val="94B4D8"/>
                </a:solidFill>
                <a:latin typeface="Quicksand Bold"/>
                <a:ea typeface="Quicksand Bold"/>
                <a:cs typeface="Quicksand Bold"/>
                <a:sym typeface="Quicksand Bold"/>
              </a:defRPr>
            </a:pPr>
            <a:r>
              <a:t>Exposed</a:t>
            </a:r>
          </a:p>
          <a:p>
            <a:pPr algn="ctr">
              <a:defRPr sz="1600">
                <a:latin typeface="Quicksand Regular"/>
                <a:ea typeface="Quicksand Regular"/>
                <a:cs typeface="Quicksand Regular"/>
                <a:sym typeface="Quicksand Regular"/>
              </a:defRPr>
            </a:pPr>
            <a:r>
              <a:t>to the </a:t>
            </a:r>
          </a:p>
          <a:p>
            <a:pPr algn="ctr">
              <a:defRPr sz="1600">
                <a:latin typeface="Quicksand Regular"/>
                <a:ea typeface="Quicksand Regular"/>
                <a:cs typeface="Quicksand Regular"/>
                <a:sym typeface="Quicksand Regular"/>
              </a:defRPr>
            </a:pPr>
            <a:r>
              <a:t>open ocean</a:t>
            </a:r>
          </a:p>
        </p:txBody>
      </p:sp>
      <p:sp>
        <p:nvSpPr>
          <p:cNvPr id="227" name="Google Shape;183;p23"/>
          <p:cNvSpPr txBox="1"/>
          <p:nvPr/>
        </p:nvSpPr>
        <p:spPr>
          <a:xfrm>
            <a:off x="2794374" y="2454425"/>
            <a:ext cx="1394101" cy="963901"/>
          </a:xfrm>
          <a:prstGeom prst="rect">
            <a:avLst/>
          </a:prstGeom>
          <a:solidFill>
            <a:srgbClr val="FFFFFF"/>
          </a:solidFill>
          <a:ln w="19050">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p>
            <a:pPr algn="ctr">
              <a:defRPr sz="1600">
                <a:solidFill>
                  <a:srgbClr val="543414"/>
                </a:solidFill>
                <a:latin typeface="Quicksand Bold"/>
                <a:ea typeface="Quicksand Bold"/>
                <a:cs typeface="Quicksand Bold"/>
                <a:sym typeface="Quicksand Bold"/>
              </a:defRPr>
            </a:pPr>
            <a:r>
              <a:t>Protected</a:t>
            </a:r>
            <a:r>
              <a:rPr>
                <a:solidFill>
                  <a:srgbClr val="000000"/>
                </a:solidFill>
              </a:rPr>
              <a:t> </a:t>
            </a:r>
          </a:p>
          <a:p>
            <a:pPr algn="ctr">
              <a:defRPr sz="1600">
                <a:latin typeface="Quicksand Regular"/>
                <a:ea typeface="Quicksand Regular"/>
                <a:cs typeface="Quicksand Regular"/>
                <a:sym typeface="Quicksand Regular"/>
              </a:defRPr>
            </a:pPr>
            <a:r>
              <a:t>from the </a:t>
            </a:r>
          </a:p>
          <a:p>
            <a:pPr algn="ctr">
              <a:defRPr sz="1600">
                <a:latin typeface="Quicksand Regular"/>
                <a:ea typeface="Quicksand Regular"/>
                <a:cs typeface="Quicksand Regular"/>
                <a:sym typeface="Quicksand Regular"/>
              </a:defRPr>
            </a:pPr>
            <a:r>
              <a:t>open ocean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Google Shape;188;p24"/>
          <p:cNvSpPr txBox="1"/>
          <p:nvPr>
            <p:ph type="title"/>
          </p:nvPr>
        </p:nvSpPr>
        <p:spPr>
          <a:xfrm>
            <a:off x="230049" y="202824"/>
            <a:ext cx="8520602" cy="572702"/>
          </a:xfrm>
          <a:prstGeom prst="rect">
            <a:avLst/>
          </a:prstGeom>
        </p:spPr>
        <p:txBody>
          <a:bodyPr/>
          <a:lstStyle>
            <a:lvl1pPr defTabSz="722376">
              <a:defRPr sz="1975"/>
            </a:lvl1pPr>
          </a:lstStyle>
          <a:p>
            <a:pPr/>
            <a:r>
              <a:t>Dataset splits:</a:t>
            </a:r>
          </a:p>
        </p:txBody>
      </p:sp>
      <p:pic>
        <p:nvPicPr>
          <p:cNvPr id="232" name="Google Shape;189;p24" descr="Google Shape;189;p24"/>
          <p:cNvPicPr>
            <a:picLocks noChangeAspect="1"/>
          </p:cNvPicPr>
          <p:nvPr/>
        </p:nvPicPr>
        <p:blipFill>
          <a:blip r:embed="rId3">
            <a:extLst/>
          </a:blip>
          <a:srcRect l="5347" t="3172" r="4022" b="4864"/>
          <a:stretch>
            <a:fillRect/>
          </a:stretch>
        </p:blipFill>
        <p:spPr>
          <a:xfrm>
            <a:off x="458650" y="1311275"/>
            <a:ext cx="2719449" cy="3219300"/>
          </a:xfrm>
          <a:prstGeom prst="rect">
            <a:avLst/>
          </a:prstGeom>
          <a:ln w="19050">
            <a:solidFill>
              <a:srgbClr val="000000"/>
            </a:solidFill>
          </a:ln>
        </p:spPr>
      </p:pic>
      <p:grpSp>
        <p:nvGrpSpPr>
          <p:cNvPr id="239" name="Google Shape;190;p24"/>
          <p:cNvGrpSpPr/>
          <p:nvPr/>
        </p:nvGrpSpPr>
        <p:grpSpPr>
          <a:xfrm>
            <a:off x="3601051" y="3238524"/>
            <a:ext cx="4466998" cy="1596400"/>
            <a:chOff x="0" y="0"/>
            <a:chExt cx="4466997" cy="1596398"/>
          </a:xfrm>
        </p:grpSpPr>
        <p:pic>
          <p:nvPicPr>
            <p:cNvPr id="233" name="Google Shape;191;p24" descr="Google Shape;191;p24"/>
            <p:cNvPicPr>
              <a:picLocks noChangeAspect="1"/>
            </p:cNvPicPr>
            <p:nvPr/>
          </p:nvPicPr>
          <p:blipFill>
            <a:blip r:embed="rId4">
              <a:extLst/>
            </a:blip>
            <a:srcRect l="11003" t="0" r="9662" b="37953"/>
            <a:stretch>
              <a:fillRect/>
            </a:stretch>
          </p:blipFill>
          <p:spPr>
            <a:xfrm>
              <a:off x="-1" y="-1"/>
              <a:ext cx="4466999" cy="1596400"/>
            </a:xfrm>
            <a:prstGeom prst="rect">
              <a:avLst/>
            </a:prstGeom>
            <a:ln w="12700" cap="flat">
              <a:noFill/>
              <a:miter lim="400000"/>
            </a:ln>
            <a:effectLst/>
          </p:spPr>
        </p:pic>
        <p:sp>
          <p:nvSpPr>
            <p:cNvPr id="234" name="Google Shape;192;p24"/>
            <p:cNvSpPr/>
            <p:nvPr/>
          </p:nvSpPr>
          <p:spPr>
            <a:xfrm>
              <a:off x="1255609" y="139066"/>
              <a:ext cx="3731"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235" name="Google Shape;193;p24"/>
            <p:cNvSpPr/>
            <p:nvPr/>
          </p:nvSpPr>
          <p:spPr>
            <a:xfrm>
              <a:off x="3115467" y="139066"/>
              <a:ext cx="7462"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236" name="Google Shape;194;p24"/>
            <p:cNvSpPr txBox="1"/>
            <p:nvPr/>
          </p:nvSpPr>
          <p:spPr>
            <a:xfrm>
              <a:off x="152400" y="628549"/>
              <a:ext cx="81857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Urchins</a:t>
              </a:r>
            </a:p>
          </p:txBody>
        </p:sp>
        <p:sp>
          <p:nvSpPr>
            <p:cNvPr id="237" name="Google Shape;195;p24"/>
            <p:cNvSpPr txBox="1"/>
            <p:nvPr/>
          </p:nvSpPr>
          <p:spPr>
            <a:xfrm>
              <a:off x="3229799" y="518275"/>
              <a:ext cx="1188930" cy="754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Red &amp; filamentous algae</a:t>
              </a:r>
            </a:p>
          </p:txBody>
        </p:sp>
        <p:sp>
          <p:nvSpPr>
            <p:cNvPr id="238" name="Google Shape;196;p24"/>
            <p:cNvSpPr txBox="1"/>
            <p:nvPr/>
          </p:nvSpPr>
          <p:spPr>
            <a:xfrm>
              <a:off x="1524449" y="652300"/>
              <a:ext cx="1434178" cy="373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Mesopredators</a:t>
              </a:r>
            </a:p>
          </p:txBody>
        </p:sp>
      </p:grpSp>
      <p:pic>
        <p:nvPicPr>
          <p:cNvPr id="240" name="Google Shape;197;p24" descr="Google Shape;197;p24"/>
          <p:cNvPicPr>
            <a:picLocks noChangeAspect="1"/>
          </p:cNvPicPr>
          <p:nvPr/>
        </p:nvPicPr>
        <p:blipFill>
          <a:blip r:embed="rId5">
            <a:extLst/>
          </a:blip>
          <a:stretch>
            <a:fillRect/>
          </a:stretch>
        </p:blipFill>
        <p:spPr>
          <a:xfrm>
            <a:off x="3753451" y="1093275"/>
            <a:ext cx="1893329" cy="1916651"/>
          </a:xfrm>
          <a:prstGeom prst="rect">
            <a:avLst/>
          </a:prstGeom>
          <a:ln w="12700">
            <a:miter lim="400000"/>
          </a:ln>
        </p:spPr>
      </p:pic>
      <p:pic>
        <p:nvPicPr>
          <p:cNvPr id="241" name="Google Shape;198;p24" descr="Google Shape;198;p24"/>
          <p:cNvPicPr>
            <a:picLocks noChangeAspect="1"/>
          </p:cNvPicPr>
          <p:nvPr/>
        </p:nvPicPr>
        <p:blipFill>
          <a:blip r:embed="rId6">
            <a:extLst/>
          </a:blip>
          <a:stretch>
            <a:fillRect/>
          </a:stretch>
        </p:blipFill>
        <p:spPr>
          <a:xfrm>
            <a:off x="6124824" y="1170523"/>
            <a:ext cx="2333288" cy="191665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Google Shape;203;p25" descr="Google Shape;203;p25"/>
          <p:cNvPicPr>
            <a:picLocks noChangeAspect="1"/>
          </p:cNvPicPr>
          <p:nvPr/>
        </p:nvPicPr>
        <p:blipFill>
          <a:blip r:embed="rId3">
            <a:extLst/>
          </a:blip>
          <a:stretch>
            <a:fillRect/>
          </a:stretch>
        </p:blipFill>
        <p:spPr>
          <a:xfrm rot="5400000">
            <a:off x="5569248" y="1616474"/>
            <a:ext cx="3776677" cy="2697876"/>
          </a:xfrm>
          <a:prstGeom prst="rect">
            <a:avLst/>
          </a:prstGeom>
          <a:ln w="12700">
            <a:miter lim="400000"/>
          </a:ln>
        </p:spPr>
      </p:pic>
      <p:pic>
        <p:nvPicPr>
          <p:cNvPr id="246" name="Google Shape;204;p25" descr="Google Shape;204;p25"/>
          <p:cNvPicPr>
            <a:picLocks noChangeAspect="1"/>
          </p:cNvPicPr>
          <p:nvPr/>
        </p:nvPicPr>
        <p:blipFill>
          <a:blip r:embed="rId4">
            <a:extLst/>
          </a:blip>
          <a:stretch>
            <a:fillRect/>
          </a:stretch>
        </p:blipFill>
        <p:spPr>
          <a:xfrm>
            <a:off x="-1839450" y="971200"/>
            <a:ext cx="5574723" cy="3982326"/>
          </a:xfrm>
          <a:prstGeom prst="rect">
            <a:avLst/>
          </a:prstGeom>
          <a:ln w="12700">
            <a:miter lim="400000"/>
          </a:ln>
        </p:spPr>
      </p:pic>
      <p:sp>
        <p:nvSpPr>
          <p:cNvPr id="247" name="Google Shape;205;p25"/>
          <p:cNvSpPr txBox="1"/>
          <p:nvPr/>
        </p:nvSpPr>
        <p:spPr>
          <a:xfrm>
            <a:off x="3685623" y="2583974"/>
            <a:ext cx="1711201" cy="1363951"/>
          </a:xfrm>
          <a:prstGeom prst="rect">
            <a:avLst/>
          </a:prstGeom>
          <a:ln w="38100">
            <a:solidFill>
              <a:srgbClr val="B45F06"/>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Gregarious, grazers and scavengers, tend to live on other organisms</a:t>
            </a:r>
          </a:p>
        </p:txBody>
      </p:sp>
      <p:sp>
        <p:nvSpPr>
          <p:cNvPr id="248" name="Google Shape;206;p25"/>
          <p:cNvSpPr txBox="1"/>
          <p:nvPr/>
        </p:nvSpPr>
        <p:spPr>
          <a:xfrm>
            <a:off x="3685625" y="1169800"/>
            <a:ext cx="1711201" cy="906751"/>
          </a:xfrm>
          <a:prstGeom prst="rect">
            <a:avLst/>
          </a:prstGeom>
          <a:ln w="38100">
            <a:solidFill>
              <a:srgbClr val="888888"/>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Mobile, solitary, scavengers and predators</a:t>
            </a:r>
          </a:p>
        </p:txBody>
      </p:sp>
      <p:sp>
        <p:nvSpPr>
          <p:cNvPr id="249" name="Google Shape;207;p25"/>
          <p:cNvSpPr txBox="1"/>
          <p:nvPr/>
        </p:nvSpPr>
        <p:spPr>
          <a:xfrm>
            <a:off x="3685625" y="2077274"/>
            <a:ext cx="1895701" cy="449551"/>
          </a:xfrm>
          <a:prstGeom prst="rect">
            <a:avLst/>
          </a:prstGeom>
          <a:ln w="38100">
            <a:solidFill>
              <a:schemeClr val="accent1"/>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Very large predator</a:t>
            </a:r>
          </a:p>
        </p:txBody>
      </p:sp>
      <p:sp>
        <p:nvSpPr>
          <p:cNvPr id="250" name="Google Shape;208;p25"/>
          <p:cNvSpPr txBox="1"/>
          <p:nvPr/>
        </p:nvSpPr>
        <p:spPr>
          <a:xfrm>
            <a:off x="3685625" y="3957049"/>
            <a:ext cx="1895701" cy="906751"/>
          </a:xfrm>
          <a:prstGeom prst="rect">
            <a:avLst/>
          </a:prstGeom>
          <a:ln w="38100">
            <a:solidFill>
              <a:srgbClr val="E3CDB4"/>
            </a:solidFill>
          </a:ln>
          <a:extLst>
            <a:ext uri="{C572A759-6A51-4108-AA02-DFA0A04FC94B}">
              <ma14:wrappingTextBoxFlag xmlns:ma14="http://schemas.microsoft.com/office/mac/drawingml/2011/main" val="1"/>
            </a:ext>
          </a:extLst>
        </p:spPr>
        <p:txBody>
          <a:bodyPr lIns="91424" tIns="91424" rIns="91424" bIns="91424">
            <a:spAutoFit/>
          </a:bodyPr>
          <a:lstStyle/>
          <a:p>
            <a:pPr>
              <a:defRPr>
                <a:latin typeface="Quicksand Regular"/>
                <a:ea typeface="Quicksand Regular"/>
                <a:cs typeface="Quicksand Regular"/>
                <a:sym typeface="Quicksand Regular"/>
              </a:defRPr>
            </a:pPr>
            <a:r>
              <a:t>Sessile filter feeders, </a:t>
            </a:r>
          </a:p>
          <a:p>
            <a:pPr>
              <a:defRPr>
                <a:latin typeface="Quicksand Regular"/>
                <a:ea typeface="Quicksand Regular"/>
                <a:cs typeface="Quicksand Regular"/>
                <a:sym typeface="Quicksand Regular"/>
              </a:defRPr>
            </a:pPr>
            <a:r>
              <a:t>tend to be colonial or gregarious</a:t>
            </a:r>
          </a:p>
        </p:txBody>
      </p:sp>
      <p:sp>
        <p:nvSpPr>
          <p:cNvPr id="251" name="Google Shape;209;p25"/>
          <p:cNvSpPr/>
          <p:nvPr/>
        </p:nvSpPr>
        <p:spPr>
          <a:xfrm>
            <a:off x="-187625" y="971200"/>
            <a:ext cx="2207400" cy="279901"/>
          </a:xfrm>
          <a:prstGeom prst="rect">
            <a:avLst/>
          </a:prstGeom>
          <a:solidFill>
            <a:srgbClr val="FFFFFF"/>
          </a:solidFill>
          <a:ln>
            <a:solidFill>
              <a:srgbClr val="FFFFFF"/>
            </a:solidFill>
          </a:ln>
        </p:spPr>
        <p:txBody>
          <a:bodyPr lIns="0" tIns="0" rIns="0" bIns="0" anchor="ctr"/>
          <a:lstStyle/>
          <a:p>
            <a:pPr/>
          </a:p>
        </p:txBody>
      </p:sp>
      <p:sp>
        <p:nvSpPr>
          <p:cNvPr id="252" name="Google Shape;210;p25"/>
          <p:cNvSpPr/>
          <p:nvPr/>
        </p:nvSpPr>
        <p:spPr>
          <a:xfrm>
            <a:off x="5962624" y="2546712"/>
            <a:ext cx="117901" cy="831301"/>
          </a:xfrm>
          <a:prstGeom prst="rect">
            <a:avLst/>
          </a:prstGeom>
          <a:solidFill>
            <a:srgbClr val="FFFFFF"/>
          </a:solidFill>
          <a:ln>
            <a:solidFill>
              <a:srgbClr val="FFFFFF"/>
            </a:solidFill>
          </a:ln>
        </p:spPr>
        <p:txBody>
          <a:bodyPr lIns="0" tIns="0" rIns="0" bIns="0" anchor="ctr"/>
          <a:lstStyle/>
          <a:p>
            <a:pPr/>
          </a:p>
        </p:txBody>
      </p:sp>
      <p:sp>
        <p:nvSpPr>
          <p:cNvPr id="253" name="Google Shape;211;p25"/>
          <p:cNvSpPr txBox="1"/>
          <p:nvPr>
            <p:ph type="title"/>
          </p:nvPr>
        </p:nvSpPr>
        <p:spPr>
          <a:xfrm>
            <a:off x="230049" y="202824"/>
            <a:ext cx="8520602" cy="572702"/>
          </a:xfrm>
          <a:prstGeom prst="rect">
            <a:avLst/>
          </a:prstGeom>
        </p:spPr>
        <p:txBody>
          <a:bodyPr/>
          <a:lstStyle>
            <a:lvl1pPr defTabSz="722376">
              <a:defRPr sz="1975"/>
            </a:lvl1pPr>
          </a:lstStyle>
          <a:p>
            <a:pPr/>
            <a:r>
              <a:t>Functional groups: Animals</a:t>
            </a:r>
          </a:p>
        </p:txBody>
      </p:sp>
      <p:pic>
        <p:nvPicPr>
          <p:cNvPr id="254" name="Google Shape;212;p25" descr="Google Shape;212;p25"/>
          <p:cNvPicPr>
            <a:picLocks noChangeAspect="1"/>
          </p:cNvPicPr>
          <p:nvPr/>
        </p:nvPicPr>
        <p:blipFill>
          <a:blip r:embed="rId5">
            <a:extLst/>
          </a:blip>
          <a:stretch>
            <a:fillRect/>
          </a:stretch>
        </p:blipFill>
        <p:spPr>
          <a:xfrm>
            <a:off x="8012041" y="95974"/>
            <a:ext cx="1012011" cy="831302"/>
          </a:xfrm>
          <a:prstGeom prst="rect">
            <a:avLst/>
          </a:prstGeom>
          <a:ln w="12700">
            <a:miter lim="400000"/>
          </a:ln>
        </p:spPr>
      </p:pic>
      <p:sp>
        <p:nvSpPr>
          <p:cNvPr id="255" name="Google Shape;213;p25"/>
          <p:cNvSpPr/>
          <p:nvPr/>
        </p:nvSpPr>
        <p:spPr>
          <a:xfrm>
            <a:off x="5396824" y="1585450"/>
            <a:ext cx="2510101" cy="1257001"/>
          </a:xfrm>
          <a:prstGeom prst="line">
            <a:avLst/>
          </a:prstGeom>
          <a:ln>
            <a:solidFill>
              <a:srgbClr val="888888"/>
            </a:solidFill>
            <a:tailEnd type="triangle"/>
          </a:ln>
        </p:spPr>
        <p:txBody>
          <a:bodyPr lIns="0" tIns="0" rIns="0" bIns="0"/>
          <a:lstStyle/>
          <a:p>
            <a:pPr/>
          </a:p>
        </p:txBody>
      </p:sp>
      <p:sp>
        <p:nvSpPr>
          <p:cNvPr id="256" name="Google Shape;214;p25"/>
          <p:cNvSpPr/>
          <p:nvPr/>
        </p:nvSpPr>
        <p:spPr>
          <a:xfrm>
            <a:off x="5581324" y="2202899"/>
            <a:ext cx="2472301" cy="1947902"/>
          </a:xfrm>
          <a:prstGeom prst="line">
            <a:avLst/>
          </a:prstGeom>
          <a:ln>
            <a:solidFill>
              <a:srgbClr val="5484C4"/>
            </a:solidFill>
            <a:tailEnd type="triangle"/>
          </a:ln>
        </p:spPr>
        <p:txBody>
          <a:bodyPr lIns="0" tIns="0" rIns="0" bIns="0"/>
          <a:lstStyle/>
          <a:p>
            <a:pPr/>
          </a:p>
        </p:txBody>
      </p:sp>
      <p:sp>
        <p:nvSpPr>
          <p:cNvPr id="257" name="Google Shape;215;p25"/>
          <p:cNvSpPr/>
          <p:nvPr/>
        </p:nvSpPr>
        <p:spPr>
          <a:xfrm flipV="1">
            <a:off x="5396824" y="1815900"/>
            <a:ext cx="2036400" cy="947101"/>
          </a:xfrm>
          <a:prstGeom prst="line">
            <a:avLst/>
          </a:prstGeom>
          <a:ln>
            <a:solidFill>
              <a:srgbClr val="543414"/>
            </a:solidFill>
            <a:tailEnd type="triangle"/>
          </a:ln>
        </p:spPr>
        <p:txBody>
          <a:bodyPr lIns="0" tIns="0" rIns="0" bIns="0"/>
          <a:lstStyle/>
          <a:p>
            <a:pPr/>
          </a:p>
        </p:txBody>
      </p:sp>
      <p:sp>
        <p:nvSpPr>
          <p:cNvPr id="258" name="Google Shape;216;p25"/>
          <p:cNvSpPr/>
          <p:nvPr/>
        </p:nvSpPr>
        <p:spPr>
          <a:xfrm flipH="1">
            <a:off x="5581324" y="3710999"/>
            <a:ext cx="1209001" cy="708301"/>
          </a:xfrm>
          <a:prstGeom prst="line">
            <a:avLst/>
          </a:prstGeom>
          <a:ln>
            <a:solidFill>
              <a:srgbClr val="E3CDB4"/>
            </a:solidFill>
            <a:headEnd type="stealth"/>
          </a:ln>
        </p:spPr>
        <p:txBody>
          <a:bodyPr lIns="0" tIns="0" rIns="0" bIns="0"/>
          <a:lstStyle/>
          <a:p>
            <a:pPr/>
          </a:p>
        </p:txBody>
      </p:sp>
      <p:sp>
        <p:nvSpPr>
          <p:cNvPr id="259" name="Google Shape;217;p25"/>
          <p:cNvSpPr txBox="1"/>
          <p:nvPr/>
        </p:nvSpPr>
        <p:spPr>
          <a:xfrm>
            <a:off x="8699" y="4708299"/>
            <a:ext cx="5687402"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Quicksand Regular"/>
                <a:ea typeface="Quicksand Regular"/>
                <a:cs typeface="Quicksand Regular"/>
                <a:sym typeface="Quicksand Regular"/>
              </a:defRPr>
            </a:lvl1pPr>
          </a:lstStyle>
          <a:p>
            <a:pPr/>
            <a:r>
              <a:t>(not a phylogeny; hierarchical clustering on principal components with traits)</a:t>
            </a:r>
          </a:p>
        </p:txBody>
      </p:sp>
      <p:sp>
        <p:nvSpPr>
          <p:cNvPr id="260" name="Google Shape;218;p25"/>
          <p:cNvSpPr/>
          <p:nvPr/>
        </p:nvSpPr>
        <p:spPr>
          <a:xfrm>
            <a:off x="8672324" y="1077074"/>
            <a:ext cx="1602601" cy="1471501"/>
          </a:xfrm>
          <a:prstGeom prst="rect">
            <a:avLst/>
          </a:prstGeom>
          <a:solidFill>
            <a:srgbClr val="FFFFFF"/>
          </a:solidFill>
          <a:ln>
            <a:solidFill>
              <a:srgbClr val="FFFFFF"/>
            </a:solidFill>
          </a:ln>
        </p:spPr>
        <p:txBody>
          <a:bodyPr lIns="0" tIns="0" rIns="0" bIns="0"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Google Shape;223;p26" descr="Google Shape;223;p26"/>
          <p:cNvPicPr>
            <a:picLocks noChangeAspect="1"/>
          </p:cNvPicPr>
          <p:nvPr/>
        </p:nvPicPr>
        <p:blipFill>
          <a:blip r:embed="rId3">
            <a:extLst/>
          </a:blip>
          <a:srcRect l="0" t="8322" r="0" b="4073"/>
          <a:stretch>
            <a:fillRect/>
          </a:stretch>
        </p:blipFill>
        <p:spPr>
          <a:xfrm>
            <a:off x="-1066800" y="1140825"/>
            <a:ext cx="5762827" cy="3606428"/>
          </a:xfrm>
          <a:prstGeom prst="rect">
            <a:avLst/>
          </a:prstGeom>
          <a:ln w="12700">
            <a:miter lim="400000"/>
          </a:ln>
        </p:spPr>
      </p:pic>
      <p:sp>
        <p:nvSpPr>
          <p:cNvPr id="265" name="Google Shape;224;p26"/>
          <p:cNvSpPr txBox="1"/>
          <p:nvPr/>
        </p:nvSpPr>
        <p:spPr>
          <a:xfrm>
            <a:off x="3791049" y="4131638"/>
            <a:ext cx="1885202" cy="678151"/>
          </a:xfrm>
          <a:prstGeom prst="rect">
            <a:avLst/>
          </a:prstGeom>
          <a:ln w="38100">
            <a:solidFill>
              <a:srgbClr val="E3CDB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Leathery, canopy, perennial</a:t>
            </a:r>
          </a:p>
        </p:txBody>
      </p:sp>
      <p:sp>
        <p:nvSpPr>
          <p:cNvPr id="266" name="Google Shape;225;p26"/>
          <p:cNvSpPr txBox="1"/>
          <p:nvPr/>
        </p:nvSpPr>
        <p:spPr>
          <a:xfrm>
            <a:off x="3791049" y="1208399"/>
            <a:ext cx="1885202" cy="678151"/>
          </a:xfrm>
          <a:prstGeom prst="rect">
            <a:avLst/>
          </a:prstGeom>
          <a:ln w="38100">
            <a:solidFill>
              <a:srgbClr val="9E9E9E"/>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Branched, foliose, or filamentous</a:t>
            </a:r>
          </a:p>
        </p:txBody>
      </p:sp>
      <p:pic>
        <p:nvPicPr>
          <p:cNvPr id="267" name="Google Shape;226;p26" descr="Google Shape;226;p26"/>
          <p:cNvPicPr>
            <a:picLocks noChangeAspect="1"/>
          </p:cNvPicPr>
          <p:nvPr/>
        </p:nvPicPr>
        <p:blipFill>
          <a:blip r:embed="rId4">
            <a:extLst/>
          </a:blip>
          <a:srcRect l="1238" t="0" r="1248" b="277"/>
          <a:stretch>
            <a:fillRect/>
          </a:stretch>
        </p:blipFill>
        <p:spPr>
          <a:xfrm flipH="1" rot="5400000">
            <a:off x="5605155" y="1349796"/>
            <a:ext cx="4004475" cy="3271782"/>
          </a:xfrm>
          <a:prstGeom prst="rect">
            <a:avLst/>
          </a:prstGeom>
          <a:ln w="12700">
            <a:miter lim="400000"/>
          </a:ln>
        </p:spPr>
      </p:pic>
      <p:sp>
        <p:nvSpPr>
          <p:cNvPr id="268" name="Google Shape;227;p26"/>
          <p:cNvSpPr/>
          <p:nvPr/>
        </p:nvSpPr>
        <p:spPr>
          <a:xfrm>
            <a:off x="-152400" y="1015450"/>
            <a:ext cx="2207400" cy="279901"/>
          </a:xfrm>
          <a:prstGeom prst="rect">
            <a:avLst/>
          </a:prstGeom>
          <a:solidFill>
            <a:srgbClr val="FFFFFF"/>
          </a:solidFill>
          <a:ln>
            <a:solidFill>
              <a:srgbClr val="FFFFFF"/>
            </a:solidFill>
          </a:ln>
        </p:spPr>
        <p:txBody>
          <a:bodyPr lIns="0" tIns="0" rIns="0" bIns="0" anchor="ctr"/>
          <a:lstStyle/>
          <a:p>
            <a:pPr/>
          </a:p>
        </p:txBody>
      </p:sp>
      <p:sp>
        <p:nvSpPr>
          <p:cNvPr id="269" name="Google Shape;228;p26"/>
          <p:cNvSpPr/>
          <p:nvPr/>
        </p:nvSpPr>
        <p:spPr>
          <a:xfrm>
            <a:off x="9015149" y="3325824"/>
            <a:ext cx="473400" cy="1585801"/>
          </a:xfrm>
          <a:prstGeom prst="rect">
            <a:avLst/>
          </a:prstGeom>
          <a:solidFill>
            <a:srgbClr val="FFFFFF"/>
          </a:solidFill>
          <a:ln>
            <a:solidFill>
              <a:srgbClr val="FFFFFF"/>
            </a:solidFill>
          </a:ln>
        </p:spPr>
        <p:txBody>
          <a:bodyPr lIns="0" tIns="0" rIns="0" bIns="0" anchor="ctr"/>
          <a:lstStyle/>
          <a:p>
            <a:pPr/>
          </a:p>
        </p:txBody>
      </p:sp>
      <p:sp>
        <p:nvSpPr>
          <p:cNvPr id="270" name="Google Shape;229;p26"/>
          <p:cNvSpPr/>
          <p:nvPr/>
        </p:nvSpPr>
        <p:spPr>
          <a:xfrm>
            <a:off x="5851750" y="2440944"/>
            <a:ext cx="252600" cy="1006202"/>
          </a:xfrm>
          <a:prstGeom prst="rect">
            <a:avLst/>
          </a:prstGeom>
          <a:solidFill>
            <a:srgbClr val="FFFFFF"/>
          </a:solidFill>
          <a:ln>
            <a:solidFill>
              <a:srgbClr val="FFFFFF"/>
            </a:solidFill>
          </a:ln>
        </p:spPr>
        <p:txBody>
          <a:bodyPr lIns="0" tIns="0" rIns="0" bIns="0" anchor="ctr"/>
          <a:lstStyle/>
          <a:p>
            <a:pPr/>
          </a:p>
        </p:txBody>
      </p:sp>
      <p:sp>
        <p:nvSpPr>
          <p:cNvPr id="271" name="Google Shape;230;p26"/>
          <p:cNvSpPr txBox="1"/>
          <p:nvPr/>
        </p:nvSpPr>
        <p:spPr>
          <a:xfrm>
            <a:off x="3791049" y="2670024"/>
            <a:ext cx="1913102" cy="678151"/>
          </a:xfrm>
          <a:prstGeom prst="rect">
            <a:avLst/>
          </a:prstGeom>
          <a:ln w="38100">
            <a:solidFill>
              <a:srgbClr val="A4C2F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Never subtidal, foliose or articulated</a:t>
            </a:r>
          </a:p>
        </p:txBody>
      </p:sp>
      <p:sp>
        <p:nvSpPr>
          <p:cNvPr id="272" name="Google Shape;231;p26"/>
          <p:cNvSpPr txBox="1"/>
          <p:nvPr/>
        </p:nvSpPr>
        <p:spPr>
          <a:xfrm>
            <a:off x="3791049" y="1939200"/>
            <a:ext cx="1885202" cy="678151"/>
          </a:xfrm>
          <a:prstGeom prst="rect">
            <a:avLst/>
          </a:prstGeom>
          <a:ln w="38100">
            <a:solidFill>
              <a:srgbClr val="EEEEEE"/>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Globular, can be ephemeral</a:t>
            </a:r>
          </a:p>
        </p:txBody>
      </p:sp>
      <p:sp>
        <p:nvSpPr>
          <p:cNvPr id="273" name="Google Shape;232;p26"/>
          <p:cNvSpPr/>
          <p:nvPr/>
        </p:nvSpPr>
        <p:spPr>
          <a:xfrm>
            <a:off x="7236249" y="4907400"/>
            <a:ext cx="1253401" cy="80401"/>
          </a:xfrm>
          <a:prstGeom prst="rect">
            <a:avLst/>
          </a:prstGeom>
          <a:solidFill>
            <a:srgbClr val="FFFFFF"/>
          </a:solidFill>
          <a:ln>
            <a:solidFill>
              <a:srgbClr val="FFFFFF"/>
            </a:solidFill>
          </a:ln>
        </p:spPr>
        <p:txBody>
          <a:bodyPr lIns="0" tIns="0" rIns="0" bIns="0" anchor="ctr"/>
          <a:lstStyle/>
          <a:p>
            <a:pPr/>
          </a:p>
        </p:txBody>
      </p:sp>
      <p:sp>
        <p:nvSpPr>
          <p:cNvPr id="274" name="Google Shape;233;p26"/>
          <p:cNvSpPr txBox="1"/>
          <p:nvPr/>
        </p:nvSpPr>
        <p:spPr>
          <a:xfrm>
            <a:off x="3791051" y="3400824"/>
            <a:ext cx="2060701" cy="678151"/>
          </a:xfrm>
          <a:prstGeom prst="rect">
            <a:avLst/>
          </a:prstGeom>
          <a:ln w="38100">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Crustose, potential asexual reproduction</a:t>
            </a:r>
          </a:p>
        </p:txBody>
      </p:sp>
      <p:sp>
        <p:nvSpPr>
          <p:cNvPr id="275" name="Google Shape;234;p26"/>
          <p:cNvSpPr txBox="1"/>
          <p:nvPr>
            <p:ph type="title"/>
          </p:nvPr>
        </p:nvSpPr>
        <p:spPr>
          <a:xfrm>
            <a:off x="230049" y="202824"/>
            <a:ext cx="8520602" cy="572702"/>
          </a:xfrm>
          <a:prstGeom prst="rect">
            <a:avLst/>
          </a:prstGeom>
        </p:spPr>
        <p:txBody>
          <a:bodyPr/>
          <a:lstStyle>
            <a:lvl1pPr defTabSz="722376">
              <a:defRPr sz="1975"/>
            </a:lvl1pPr>
          </a:lstStyle>
          <a:p>
            <a:pPr/>
            <a:r>
              <a:t>Functional groups: Algae</a:t>
            </a:r>
          </a:p>
        </p:txBody>
      </p:sp>
      <p:pic>
        <p:nvPicPr>
          <p:cNvPr id="276" name="Google Shape;235;p26" descr="Google Shape;235;p26"/>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
        <p:nvSpPr>
          <p:cNvPr id="277" name="Google Shape;236;p26"/>
          <p:cNvSpPr/>
          <p:nvPr/>
        </p:nvSpPr>
        <p:spPr>
          <a:xfrm>
            <a:off x="5676250" y="1295349"/>
            <a:ext cx="1680001" cy="504301"/>
          </a:xfrm>
          <a:prstGeom prst="line">
            <a:avLst/>
          </a:prstGeom>
          <a:ln>
            <a:solidFill>
              <a:srgbClr val="888888"/>
            </a:solidFill>
            <a:tailEnd type="triangle"/>
          </a:ln>
        </p:spPr>
        <p:txBody>
          <a:bodyPr lIns="0" tIns="0" rIns="0" bIns="0"/>
          <a:lstStyle/>
          <a:p>
            <a:pPr/>
          </a:p>
        </p:txBody>
      </p:sp>
      <p:sp>
        <p:nvSpPr>
          <p:cNvPr id="278" name="Google Shape;237;p26"/>
          <p:cNvSpPr/>
          <p:nvPr/>
        </p:nvSpPr>
        <p:spPr>
          <a:xfrm>
            <a:off x="5704075" y="2222437"/>
            <a:ext cx="1534201" cy="492001"/>
          </a:xfrm>
          <a:prstGeom prst="line">
            <a:avLst/>
          </a:prstGeom>
          <a:ln>
            <a:solidFill>
              <a:srgbClr val="CFD7E7"/>
            </a:solidFill>
            <a:tailEnd type="triangle"/>
          </a:ln>
        </p:spPr>
        <p:txBody>
          <a:bodyPr lIns="0" tIns="0" rIns="0" bIns="0"/>
          <a:lstStyle/>
          <a:p>
            <a:pPr/>
          </a:p>
        </p:txBody>
      </p:sp>
      <p:sp>
        <p:nvSpPr>
          <p:cNvPr id="279" name="Google Shape;238;p26"/>
          <p:cNvSpPr/>
          <p:nvPr/>
        </p:nvSpPr>
        <p:spPr>
          <a:xfrm>
            <a:off x="5687950" y="2995524"/>
            <a:ext cx="580201" cy="290101"/>
          </a:xfrm>
          <a:prstGeom prst="line">
            <a:avLst/>
          </a:prstGeom>
          <a:ln>
            <a:solidFill>
              <a:srgbClr val="5484C4"/>
            </a:solidFill>
            <a:tailEnd type="triangle"/>
          </a:ln>
        </p:spPr>
        <p:txBody>
          <a:bodyPr lIns="0" tIns="0" rIns="0" bIns="0"/>
          <a:lstStyle/>
          <a:p>
            <a:pPr/>
          </a:p>
        </p:txBody>
      </p:sp>
      <p:sp>
        <p:nvSpPr>
          <p:cNvPr id="280" name="Google Shape;239;p26"/>
          <p:cNvSpPr/>
          <p:nvPr/>
        </p:nvSpPr>
        <p:spPr>
          <a:xfrm>
            <a:off x="5851750" y="3835425"/>
            <a:ext cx="1681501" cy="432900"/>
          </a:xfrm>
          <a:prstGeom prst="line">
            <a:avLst/>
          </a:prstGeom>
          <a:ln>
            <a:solidFill>
              <a:srgbClr val="3A230E"/>
            </a:solidFill>
            <a:tailEnd type="triangle"/>
          </a:ln>
        </p:spPr>
        <p:txBody>
          <a:bodyPr lIns="0" tIns="0" rIns="0" bIns="0"/>
          <a:lstStyle/>
          <a:p>
            <a:pPr/>
          </a:p>
        </p:txBody>
      </p:sp>
      <p:sp>
        <p:nvSpPr>
          <p:cNvPr id="281" name="Google Shape;240;p26"/>
          <p:cNvSpPr/>
          <p:nvPr/>
        </p:nvSpPr>
        <p:spPr>
          <a:xfrm flipV="1">
            <a:off x="5704075" y="3953401"/>
            <a:ext cx="1603201" cy="491700"/>
          </a:xfrm>
          <a:prstGeom prst="line">
            <a:avLst/>
          </a:prstGeom>
          <a:ln>
            <a:solidFill>
              <a:srgbClr val="E3CDB4"/>
            </a:solidFill>
            <a:tailEnd type="triangle"/>
          </a:ln>
        </p:spPr>
        <p:txBody>
          <a:bodyPr lIns="0" tIns="0" rIns="0" bIns="0"/>
          <a:lstStyle/>
          <a:p>
            <a:pPr/>
          </a:p>
        </p:txBody>
      </p:sp>
      <p:sp>
        <p:nvSpPr>
          <p:cNvPr id="282" name="Google Shape;241;p26"/>
          <p:cNvSpPr txBox="1"/>
          <p:nvPr/>
        </p:nvSpPr>
        <p:spPr>
          <a:xfrm>
            <a:off x="8699" y="4708299"/>
            <a:ext cx="5695502" cy="373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Quicksand Regular"/>
                <a:ea typeface="Quicksand Regular"/>
                <a:cs typeface="Quicksand Regular"/>
                <a:sym typeface="Quicksand Regular"/>
              </a:defRPr>
            </a:lvl1pPr>
          </a:lstStyle>
          <a:p>
            <a:pPr/>
            <a:r>
              <a:t>(not a phylogeny; hierarchical clustering on principal components with traits)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Google Shape;246;p27" descr="Google Shape;246;p27"/>
          <p:cNvPicPr>
            <a:picLocks noChangeAspect="1"/>
          </p:cNvPicPr>
          <p:nvPr/>
        </p:nvPicPr>
        <p:blipFill>
          <a:blip r:embed="rId3">
            <a:extLst/>
          </a:blip>
          <a:stretch>
            <a:fillRect/>
          </a:stretch>
        </p:blipFill>
        <p:spPr>
          <a:xfrm>
            <a:off x="153849" y="1580909"/>
            <a:ext cx="4281949" cy="3058830"/>
          </a:xfrm>
          <a:prstGeom prst="rect">
            <a:avLst/>
          </a:prstGeom>
          <a:ln w="12700">
            <a:miter lim="400000"/>
          </a:ln>
        </p:spPr>
      </p:pic>
      <p:sp>
        <p:nvSpPr>
          <p:cNvPr id="287" name="Google Shape;247;p27"/>
          <p:cNvSpPr txBox="1"/>
          <p:nvPr>
            <p:ph type="title"/>
          </p:nvPr>
        </p:nvSpPr>
        <p:spPr>
          <a:xfrm>
            <a:off x="230049" y="202824"/>
            <a:ext cx="8520602" cy="572702"/>
          </a:xfrm>
          <a:prstGeom prst="rect">
            <a:avLst/>
          </a:prstGeom>
        </p:spPr>
        <p:txBody>
          <a:bodyPr/>
          <a:lstStyle>
            <a:lvl1pPr defTabSz="722376">
              <a:defRPr sz="1975"/>
            </a:lvl1pPr>
          </a:lstStyle>
          <a:p>
            <a:pPr/>
            <a:r>
              <a:t>Functional trait fingerprints</a:t>
            </a:r>
          </a:p>
        </p:txBody>
      </p:sp>
      <p:pic>
        <p:nvPicPr>
          <p:cNvPr id="288" name="Google Shape;248;p27" descr="Google Shape;248;p27"/>
          <p:cNvPicPr>
            <a:picLocks noChangeAspect="1"/>
          </p:cNvPicPr>
          <p:nvPr/>
        </p:nvPicPr>
        <p:blipFill>
          <a:blip r:embed="rId4">
            <a:extLst/>
          </a:blip>
          <a:srcRect l="2978" t="5229" r="0" b="4752"/>
          <a:stretch>
            <a:fillRect/>
          </a:stretch>
        </p:blipFill>
        <p:spPr>
          <a:xfrm>
            <a:off x="4512000" y="1614449"/>
            <a:ext cx="4514003" cy="2991752"/>
          </a:xfrm>
          <a:prstGeom prst="rect">
            <a:avLst/>
          </a:prstGeom>
          <a:ln w="12700">
            <a:miter lim="400000"/>
          </a:ln>
        </p:spPr>
      </p:pic>
      <p:sp>
        <p:nvSpPr>
          <p:cNvPr id="289" name="Google Shape;249;p27"/>
          <p:cNvSpPr txBox="1"/>
          <p:nvPr/>
        </p:nvSpPr>
        <p:spPr>
          <a:xfrm>
            <a:off x="9597224" y="2122975"/>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Shapes are delineated within trait space to describe the size, position and geometry of the system.</a:t>
            </a:r>
          </a:p>
        </p:txBody>
      </p:sp>
      <p:pic>
        <p:nvPicPr>
          <p:cNvPr id="290" name="Google Shape;250;p27" descr="Google Shape;250;p27"/>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
        <p:nvSpPr>
          <p:cNvPr id="291" name="Google Shape;251;p27"/>
          <p:cNvSpPr txBox="1"/>
          <p:nvPr/>
        </p:nvSpPr>
        <p:spPr>
          <a:xfrm>
            <a:off x="60399" y="1034199"/>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Points from Multiple Correspondence Analysis (MCA) plotted directly in ‘trait space’ show individual taxa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Google Shape;256;p28" descr="Google Shape;256;p28"/>
          <p:cNvPicPr>
            <a:picLocks noChangeAspect="1"/>
          </p:cNvPicPr>
          <p:nvPr/>
        </p:nvPicPr>
        <p:blipFill>
          <a:blip r:embed="rId3">
            <a:extLst/>
          </a:blip>
          <a:stretch>
            <a:fillRect/>
          </a:stretch>
        </p:blipFill>
        <p:spPr>
          <a:xfrm>
            <a:off x="153849" y="1580909"/>
            <a:ext cx="4281949" cy="3058830"/>
          </a:xfrm>
          <a:prstGeom prst="rect">
            <a:avLst/>
          </a:prstGeom>
          <a:ln w="12700">
            <a:miter lim="400000"/>
          </a:ln>
        </p:spPr>
      </p:pic>
      <p:sp>
        <p:nvSpPr>
          <p:cNvPr id="296" name="Google Shape;257;p28"/>
          <p:cNvSpPr txBox="1"/>
          <p:nvPr>
            <p:ph type="title"/>
          </p:nvPr>
        </p:nvSpPr>
        <p:spPr>
          <a:xfrm>
            <a:off x="230049" y="202824"/>
            <a:ext cx="8520602" cy="572702"/>
          </a:xfrm>
          <a:prstGeom prst="rect">
            <a:avLst/>
          </a:prstGeom>
        </p:spPr>
        <p:txBody>
          <a:bodyPr/>
          <a:lstStyle>
            <a:lvl1pPr defTabSz="722376">
              <a:defRPr sz="1975"/>
            </a:lvl1pPr>
          </a:lstStyle>
          <a:p>
            <a:pPr/>
            <a:r>
              <a:t>Functional trait fingerprints</a:t>
            </a:r>
          </a:p>
        </p:txBody>
      </p:sp>
      <p:pic>
        <p:nvPicPr>
          <p:cNvPr id="297" name="Google Shape;258;p28" descr="Google Shape;258;p28"/>
          <p:cNvPicPr>
            <a:picLocks noChangeAspect="1"/>
          </p:cNvPicPr>
          <p:nvPr/>
        </p:nvPicPr>
        <p:blipFill>
          <a:blip r:embed="rId4">
            <a:extLst/>
          </a:blip>
          <a:srcRect l="2978" t="5229" r="0" b="4752"/>
          <a:stretch>
            <a:fillRect/>
          </a:stretch>
        </p:blipFill>
        <p:spPr>
          <a:xfrm>
            <a:off x="4512000" y="1614449"/>
            <a:ext cx="4514003" cy="2991752"/>
          </a:xfrm>
          <a:prstGeom prst="rect">
            <a:avLst/>
          </a:prstGeom>
          <a:ln w="12700">
            <a:miter lim="400000"/>
          </a:ln>
        </p:spPr>
      </p:pic>
      <p:sp>
        <p:nvSpPr>
          <p:cNvPr id="298" name="Google Shape;259;p28"/>
          <p:cNvSpPr txBox="1"/>
          <p:nvPr/>
        </p:nvSpPr>
        <p:spPr>
          <a:xfrm>
            <a:off x="99799" y="1040124"/>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Vector lengths show how much a trait value impacts the shape</a:t>
            </a:r>
          </a:p>
        </p:txBody>
      </p:sp>
      <p:pic>
        <p:nvPicPr>
          <p:cNvPr id="299" name="Google Shape;260;p28" descr="Google Shape;260;p28"/>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Google Shape;265;p29" descr="Google Shape;265;p29"/>
          <p:cNvPicPr>
            <a:picLocks noChangeAspect="1"/>
          </p:cNvPicPr>
          <p:nvPr/>
        </p:nvPicPr>
        <p:blipFill>
          <a:blip r:embed="rId3">
            <a:extLst/>
          </a:blip>
          <a:stretch>
            <a:fillRect/>
          </a:stretch>
        </p:blipFill>
        <p:spPr>
          <a:xfrm>
            <a:off x="153849" y="1574150"/>
            <a:ext cx="4291402" cy="3065599"/>
          </a:xfrm>
          <a:prstGeom prst="rect">
            <a:avLst/>
          </a:prstGeom>
          <a:ln w="12700">
            <a:miter lim="400000"/>
          </a:ln>
        </p:spPr>
      </p:pic>
      <p:sp>
        <p:nvSpPr>
          <p:cNvPr id="304" name="Google Shape;266;p29"/>
          <p:cNvSpPr txBox="1"/>
          <p:nvPr>
            <p:ph type="title"/>
          </p:nvPr>
        </p:nvSpPr>
        <p:spPr>
          <a:xfrm>
            <a:off x="230049" y="202824"/>
            <a:ext cx="8520602" cy="572702"/>
          </a:xfrm>
          <a:prstGeom prst="rect">
            <a:avLst/>
          </a:prstGeom>
        </p:spPr>
        <p:txBody>
          <a:bodyPr/>
          <a:lstStyle>
            <a:lvl1pPr defTabSz="722376">
              <a:defRPr sz="1975"/>
            </a:lvl1pPr>
          </a:lstStyle>
          <a:p>
            <a:pPr/>
            <a:r>
              <a:t>Functional trait fingerprints</a:t>
            </a:r>
          </a:p>
        </p:txBody>
      </p:sp>
      <p:pic>
        <p:nvPicPr>
          <p:cNvPr id="305" name="Google Shape;267;p29" descr="Google Shape;267;p29"/>
          <p:cNvPicPr>
            <a:picLocks noChangeAspect="1"/>
          </p:cNvPicPr>
          <p:nvPr/>
        </p:nvPicPr>
        <p:blipFill>
          <a:blip r:embed="rId4">
            <a:extLst/>
          </a:blip>
          <a:srcRect l="2978" t="5229" r="0" b="4752"/>
          <a:stretch>
            <a:fillRect/>
          </a:stretch>
        </p:blipFill>
        <p:spPr>
          <a:xfrm>
            <a:off x="4512000" y="1614449"/>
            <a:ext cx="4514003" cy="2991752"/>
          </a:xfrm>
          <a:prstGeom prst="rect">
            <a:avLst/>
          </a:prstGeom>
          <a:ln w="12700">
            <a:miter lim="400000"/>
          </a:ln>
        </p:spPr>
      </p:pic>
      <p:sp>
        <p:nvSpPr>
          <p:cNvPr id="306" name="Google Shape;268;p29"/>
          <p:cNvSpPr txBox="1"/>
          <p:nvPr/>
        </p:nvSpPr>
        <p:spPr>
          <a:xfrm>
            <a:off x="99799" y="1040124"/>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Topographic lines form a ‘fingerprint’: volume of the space can be measured with hypervolumes</a:t>
            </a:r>
          </a:p>
        </p:txBody>
      </p:sp>
      <p:pic>
        <p:nvPicPr>
          <p:cNvPr id="307" name="Google Shape;269;p29" descr="Google Shape;269;p29"/>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Google Shape;274;p30" descr="Google Shape;274;p30"/>
          <p:cNvPicPr>
            <a:picLocks noChangeAspect="1"/>
          </p:cNvPicPr>
          <p:nvPr/>
        </p:nvPicPr>
        <p:blipFill>
          <a:blip r:embed="rId3">
            <a:extLst/>
          </a:blip>
          <a:stretch>
            <a:fillRect/>
          </a:stretch>
        </p:blipFill>
        <p:spPr>
          <a:xfrm>
            <a:off x="153849" y="1585575"/>
            <a:ext cx="4268884" cy="3049499"/>
          </a:xfrm>
          <a:prstGeom prst="rect">
            <a:avLst/>
          </a:prstGeom>
          <a:ln w="12700">
            <a:miter lim="400000"/>
          </a:ln>
        </p:spPr>
      </p:pic>
      <p:sp>
        <p:nvSpPr>
          <p:cNvPr id="312" name="Google Shape;275;p30"/>
          <p:cNvSpPr txBox="1"/>
          <p:nvPr>
            <p:ph type="title"/>
          </p:nvPr>
        </p:nvSpPr>
        <p:spPr>
          <a:xfrm>
            <a:off x="230049" y="202824"/>
            <a:ext cx="8520602" cy="572702"/>
          </a:xfrm>
          <a:prstGeom prst="rect">
            <a:avLst/>
          </a:prstGeom>
        </p:spPr>
        <p:txBody>
          <a:bodyPr/>
          <a:lstStyle>
            <a:lvl1pPr defTabSz="722376">
              <a:defRPr sz="1975"/>
            </a:lvl1pPr>
          </a:lstStyle>
          <a:p>
            <a:pPr/>
            <a:r>
              <a:t>Functional trait fingerprints</a:t>
            </a:r>
          </a:p>
        </p:txBody>
      </p:sp>
      <p:pic>
        <p:nvPicPr>
          <p:cNvPr id="313" name="Google Shape;276;p30" descr="Google Shape;276;p30"/>
          <p:cNvPicPr>
            <a:picLocks noChangeAspect="1"/>
          </p:cNvPicPr>
          <p:nvPr/>
        </p:nvPicPr>
        <p:blipFill>
          <a:blip r:embed="rId4">
            <a:extLst/>
          </a:blip>
          <a:srcRect l="2978" t="5229" r="0" b="4752"/>
          <a:stretch>
            <a:fillRect/>
          </a:stretch>
        </p:blipFill>
        <p:spPr>
          <a:xfrm>
            <a:off x="4512000" y="1614449"/>
            <a:ext cx="4514003" cy="2991752"/>
          </a:xfrm>
          <a:prstGeom prst="rect">
            <a:avLst/>
          </a:prstGeom>
          <a:ln w="12700">
            <a:miter lim="400000"/>
          </a:ln>
        </p:spPr>
      </p:pic>
      <p:sp>
        <p:nvSpPr>
          <p:cNvPr id="314" name="Google Shape;277;p30"/>
          <p:cNvSpPr txBox="1"/>
          <p:nvPr/>
        </p:nvSpPr>
        <p:spPr>
          <a:xfrm>
            <a:off x="99800" y="1040124"/>
            <a:ext cx="8980200"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a:solidFill>
                  <a:srgbClr val="1C1D1E"/>
                </a:solidFill>
                <a:latin typeface="Quicksand Regular"/>
                <a:ea typeface="Quicksand Regular"/>
                <a:cs typeface="Quicksand Regular"/>
                <a:sym typeface="Quicksand Regular"/>
              </a:defRPr>
            </a:lvl1pPr>
          </a:lstStyle>
          <a:p>
            <a:pPr/>
            <a:r>
              <a:t>‘Leathery’ and ‘branched’ most strongly define this fingerprint, with large volume of not-leathery, branched algae taxa</a:t>
            </a:r>
          </a:p>
        </p:txBody>
      </p:sp>
      <p:pic>
        <p:nvPicPr>
          <p:cNvPr id="315" name="Google Shape;278;p30" descr="Google Shape;278;p30"/>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9" name="Google Shape;283;p31" descr="Google Shape;283;p31"/>
          <p:cNvPicPr>
            <a:picLocks noChangeAspect="1"/>
          </p:cNvPicPr>
          <p:nvPr/>
        </p:nvPicPr>
        <p:blipFill>
          <a:blip r:embed="rId3">
            <a:extLst/>
          </a:blip>
          <a:srcRect l="11003" t="0" r="9662" b="37953"/>
          <a:stretch>
            <a:fillRect/>
          </a:stretch>
        </p:blipFill>
        <p:spPr>
          <a:xfrm>
            <a:off x="925899" y="2003575"/>
            <a:ext cx="7254079" cy="2836727"/>
          </a:xfrm>
          <a:prstGeom prst="rect">
            <a:avLst/>
          </a:prstGeom>
          <a:ln w="12700">
            <a:miter lim="400000"/>
          </a:ln>
        </p:spPr>
      </p:pic>
      <p:sp>
        <p:nvSpPr>
          <p:cNvPr id="320" name="Google Shape;284;p31"/>
          <p:cNvSpPr txBox="1"/>
          <p:nvPr>
            <p:ph type="title"/>
          </p:nvPr>
        </p:nvSpPr>
        <p:spPr>
          <a:xfrm>
            <a:off x="230049" y="202824"/>
            <a:ext cx="8520602" cy="572702"/>
          </a:xfrm>
          <a:prstGeom prst="rect">
            <a:avLst/>
          </a:prstGeom>
        </p:spPr>
        <p:txBody>
          <a:bodyPr/>
          <a:lstStyle>
            <a:lvl1pPr defTabSz="722376">
              <a:defRPr sz="1975"/>
            </a:lvl1pPr>
          </a:lstStyle>
          <a:p>
            <a:pPr/>
            <a:r>
              <a:t>Algae | Exposed: little change</a:t>
            </a:r>
          </a:p>
        </p:txBody>
      </p:sp>
      <p:pic>
        <p:nvPicPr>
          <p:cNvPr id="321" name="Google Shape;285;p31" descr="Google Shape;285;p31"/>
          <p:cNvPicPr>
            <a:picLocks noChangeAspect="1"/>
          </p:cNvPicPr>
          <p:nvPr/>
        </p:nvPicPr>
        <p:blipFill>
          <a:blip r:embed="rId4">
            <a:extLst/>
          </a:blip>
          <a:stretch>
            <a:fillRect/>
          </a:stretch>
        </p:blipFill>
        <p:spPr>
          <a:xfrm>
            <a:off x="914400" y="5574681"/>
            <a:ext cx="3174601" cy="2095046"/>
          </a:xfrm>
          <a:prstGeom prst="rect">
            <a:avLst/>
          </a:prstGeom>
          <a:ln w="12700">
            <a:miter lim="400000"/>
          </a:ln>
        </p:spPr>
      </p:pic>
      <p:pic>
        <p:nvPicPr>
          <p:cNvPr id="322" name="Google Shape;286;p31" descr="Google Shape;286;p31"/>
          <p:cNvPicPr>
            <a:picLocks noChangeAspect="1"/>
          </p:cNvPicPr>
          <p:nvPr/>
        </p:nvPicPr>
        <p:blipFill>
          <a:blip r:embed="rId5">
            <a:extLst/>
          </a:blip>
          <a:stretch>
            <a:fillRect/>
          </a:stretch>
        </p:blipFill>
        <p:spPr>
          <a:xfrm>
            <a:off x="5053376" y="5477050"/>
            <a:ext cx="3174601" cy="2095046"/>
          </a:xfrm>
          <a:prstGeom prst="rect">
            <a:avLst/>
          </a:prstGeom>
          <a:ln w="12700">
            <a:miter lim="400000"/>
          </a:ln>
        </p:spPr>
      </p:pic>
      <p:pic>
        <p:nvPicPr>
          <p:cNvPr id="323" name="Google Shape;287;p31" descr="Google Shape;287;p31"/>
          <p:cNvPicPr>
            <a:picLocks noChangeAspect="1"/>
          </p:cNvPicPr>
          <p:nvPr/>
        </p:nvPicPr>
        <p:blipFill>
          <a:blip r:embed="rId6">
            <a:extLst/>
          </a:blip>
          <a:srcRect l="0" t="4789" r="0" b="0"/>
          <a:stretch>
            <a:fillRect/>
          </a:stretch>
        </p:blipFill>
        <p:spPr>
          <a:xfrm>
            <a:off x="5665225" y="1004100"/>
            <a:ext cx="3377153" cy="2296950"/>
          </a:xfrm>
          <a:prstGeom prst="rect">
            <a:avLst/>
          </a:prstGeom>
          <a:ln w="12700">
            <a:miter lim="400000"/>
          </a:ln>
        </p:spPr>
      </p:pic>
      <p:pic>
        <p:nvPicPr>
          <p:cNvPr id="324" name="Google Shape;288;p31" descr="Google Shape;288;p31"/>
          <p:cNvPicPr>
            <a:picLocks noChangeAspect="1"/>
          </p:cNvPicPr>
          <p:nvPr/>
        </p:nvPicPr>
        <p:blipFill>
          <a:blip r:embed="rId7">
            <a:extLst/>
          </a:blip>
          <a:srcRect l="0" t="6968" r="0" b="0"/>
          <a:stretch>
            <a:fillRect/>
          </a:stretch>
        </p:blipFill>
        <p:spPr>
          <a:xfrm>
            <a:off x="51699" y="1045249"/>
            <a:ext cx="3329337" cy="2212576"/>
          </a:xfrm>
          <a:prstGeom prst="rect">
            <a:avLst/>
          </a:prstGeom>
          <a:ln w="12700">
            <a:miter lim="400000"/>
          </a:ln>
        </p:spPr>
      </p:pic>
      <p:pic>
        <p:nvPicPr>
          <p:cNvPr id="325" name="Google Shape;289;p31" descr="Google Shape;289;p31"/>
          <p:cNvPicPr>
            <a:picLocks noChangeAspect="1"/>
          </p:cNvPicPr>
          <p:nvPr/>
        </p:nvPicPr>
        <p:blipFill>
          <a:blip r:embed="rId8">
            <a:extLst/>
          </a:blip>
          <a:srcRect l="0" t="5535" r="0" b="0"/>
          <a:stretch>
            <a:fillRect/>
          </a:stretch>
        </p:blipFill>
        <p:spPr>
          <a:xfrm>
            <a:off x="2750849" y="1952481"/>
            <a:ext cx="3278849" cy="2212569"/>
          </a:xfrm>
          <a:prstGeom prst="rect">
            <a:avLst/>
          </a:prstGeom>
          <a:ln w="12700">
            <a:miter lim="400000"/>
          </a:ln>
          <a:effectLst>
            <a:outerShdw sx="100000" sy="100000" kx="0" ky="0" algn="b" rotWithShape="0" blurRad="63500" dist="19050" dir="5400000">
              <a:srgbClr val="000000">
                <a:alpha val="22000"/>
              </a:srgbClr>
            </a:outerShdw>
          </a:effectLst>
        </p:spPr>
      </p:pic>
      <p:pic>
        <p:nvPicPr>
          <p:cNvPr id="326" name="Google Shape;290;p31" descr="Google Shape;290;p31"/>
          <p:cNvPicPr>
            <a:picLocks noChangeAspect="1"/>
          </p:cNvPicPr>
          <p:nvPr/>
        </p:nvPicPr>
        <p:blipFill>
          <a:blip r:embed="rId9">
            <a:extLst/>
          </a:blip>
          <a:stretch>
            <a:fillRect/>
          </a:stretch>
        </p:blipFill>
        <p:spPr>
          <a:xfrm>
            <a:off x="8228549" y="80452"/>
            <a:ext cx="797451" cy="80727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Google Shape;295;p32" descr="Google Shape;295;p32"/>
          <p:cNvPicPr>
            <a:picLocks noChangeAspect="1"/>
          </p:cNvPicPr>
          <p:nvPr/>
        </p:nvPicPr>
        <p:blipFill>
          <a:blip r:embed="rId3">
            <a:extLst/>
          </a:blip>
          <a:srcRect l="11003" t="0" r="9662" b="37953"/>
          <a:stretch>
            <a:fillRect/>
          </a:stretch>
        </p:blipFill>
        <p:spPr>
          <a:xfrm>
            <a:off x="925899" y="2003575"/>
            <a:ext cx="7254079" cy="2836727"/>
          </a:xfrm>
          <a:prstGeom prst="rect">
            <a:avLst/>
          </a:prstGeom>
          <a:ln w="12700">
            <a:miter lim="400000"/>
          </a:ln>
        </p:spPr>
      </p:pic>
      <p:sp>
        <p:nvSpPr>
          <p:cNvPr id="331" name="Google Shape;296;p32"/>
          <p:cNvSpPr txBox="1"/>
          <p:nvPr>
            <p:ph type="title"/>
          </p:nvPr>
        </p:nvSpPr>
        <p:spPr>
          <a:xfrm>
            <a:off x="230049" y="202824"/>
            <a:ext cx="8520602" cy="572702"/>
          </a:xfrm>
          <a:prstGeom prst="rect">
            <a:avLst/>
          </a:prstGeom>
        </p:spPr>
        <p:txBody>
          <a:bodyPr/>
          <a:lstStyle>
            <a:lvl1pPr defTabSz="722376">
              <a:defRPr sz="1975"/>
            </a:lvl1pPr>
          </a:lstStyle>
          <a:p>
            <a:pPr/>
            <a:r>
              <a:t>Algae | Protected: more turf + filamentous</a:t>
            </a:r>
          </a:p>
        </p:txBody>
      </p:sp>
      <p:pic>
        <p:nvPicPr>
          <p:cNvPr id="332" name="Google Shape;297;p32" descr="Google Shape;297;p32"/>
          <p:cNvPicPr>
            <a:picLocks noChangeAspect="1"/>
          </p:cNvPicPr>
          <p:nvPr/>
        </p:nvPicPr>
        <p:blipFill>
          <a:blip r:embed="rId4">
            <a:extLst/>
          </a:blip>
          <a:srcRect l="0" t="7235" r="0" b="0"/>
          <a:stretch>
            <a:fillRect/>
          </a:stretch>
        </p:blipFill>
        <p:spPr>
          <a:xfrm>
            <a:off x="5684549" y="959249"/>
            <a:ext cx="3352291" cy="2340702"/>
          </a:xfrm>
          <a:prstGeom prst="rect">
            <a:avLst/>
          </a:prstGeom>
          <a:ln w="12700">
            <a:miter lim="400000"/>
          </a:ln>
        </p:spPr>
      </p:pic>
      <p:pic>
        <p:nvPicPr>
          <p:cNvPr id="333" name="Google Shape;298;p32" descr="Google Shape;298;p32"/>
          <p:cNvPicPr>
            <a:picLocks noChangeAspect="1"/>
          </p:cNvPicPr>
          <p:nvPr/>
        </p:nvPicPr>
        <p:blipFill>
          <a:blip r:embed="rId5">
            <a:extLst/>
          </a:blip>
          <a:srcRect l="0" t="5508" r="0" b="0"/>
          <a:stretch>
            <a:fillRect/>
          </a:stretch>
        </p:blipFill>
        <p:spPr>
          <a:xfrm>
            <a:off x="50050" y="936575"/>
            <a:ext cx="3291050" cy="2340701"/>
          </a:xfrm>
          <a:prstGeom prst="rect">
            <a:avLst/>
          </a:prstGeom>
          <a:ln w="12700">
            <a:miter lim="400000"/>
          </a:ln>
        </p:spPr>
      </p:pic>
      <p:pic>
        <p:nvPicPr>
          <p:cNvPr id="334" name="Google Shape;299;p32" descr="Google Shape;299;p32"/>
          <p:cNvPicPr>
            <a:picLocks noChangeAspect="1"/>
          </p:cNvPicPr>
          <p:nvPr/>
        </p:nvPicPr>
        <p:blipFill>
          <a:blip r:embed="rId6">
            <a:extLst/>
          </a:blip>
          <a:srcRect l="0" t="7766" r="0" b="0"/>
          <a:stretch>
            <a:fillRect/>
          </a:stretch>
        </p:blipFill>
        <p:spPr>
          <a:xfrm>
            <a:off x="2751175" y="1922947"/>
            <a:ext cx="3291050" cy="2284729"/>
          </a:xfrm>
          <a:prstGeom prst="rect">
            <a:avLst/>
          </a:prstGeom>
          <a:ln w="12700">
            <a:miter lim="400000"/>
          </a:ln>
          <a:effectLst>
            <a:outerShdw sx="100000" sy="100000" kx="0" ky="0" algn="b" rotWithShape="0" blurRad="63500" dist="19050" dir="5400000">
              <a:srgbClr val="000000">
                <a:alpha val="18000"/>
              </a:srgbClr>
            </a:outerShdw>
          </a:effectLst>
        </p:spPr>
      </p:pic>
      <p:pic>
        <p:nvPicPr>
          <p:cNvPr id="335" name="Google Shape;300;p32" descr="Google Shape;300;p32"/>
          <p:cNvPicPr>
            <a:picLocks noChangeAspect="1"/>
          </p:cNvPicPr>
          <p:nvPr/>
        </p:nvPicPr>
        <p:blipFill>
          <a:blip r:embed="rId7">
            <a:extLst/>
          </a:blip>
          <a:stretch>
            <a:fillRect/>
          </a:stretch>
        </p:blipFill>
        <p:spPr>
          <a:xfrm>
            <a:off x="8228549" y="80452"/>
            <a:ext cx="797451" cy="807273"/>
          </a:xfrm>
          <a:prstGeom prst="rect">
            <a:avLst/>
          </a:prstGeom>
          <a:ln w="12700">
            <a:miter lim="400000"/>
          </a:ln>
        </p:spPr>
      </p:pic>
      <p:sp>
        <p:nvSpPr>
          <p:cNvPr id="336" name="Google Shape;301;p32"/>
          <p:cNvSpPr txBox="1"/>
          <p:nvPr/>
        </p:nvSpPr>
        <p:spPr>
          <a:xfrm>
            <a:off x="3560174" y="959449"/>
            <a:ext cx="2040601" cy="872461"/>
          </a:xfrm>
          <a:prstGeom prst="rect">
            <a:avLst/>
          </a:prstGeom>
          <a:solidFill>
            <a:srgbClr val="FFFFFF"/>
          </a:solidFill>
          <a:ln w="19050">
            <a:solidFill>
              <a:srgbClr val="94B4D8"/>
            </a:solidFill>
            <a:prstDash val="dot"/>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latin typeface="Quicksand Light"/>
                <a:ea typeface="Quicksand Light"/>
                <a:cs typeface="Quicksand Light"/>
                <a:sym typeface="Quicksand Light"/>
              </a:defRPr>
            </a:pPr>
            <a:r>
              <a:t>More species defining </a:t>
            </a:r>
            <a:r>
              <a:rPr>
                <a:solidFill>
                  <a:srgbClr val="94B4D8"/>
                </a:solidFill>
                <a:latin typeface="Quicksand Bold"/>
                <a:ea typeface="Quicksand Bold"/>
                <a:cs typeface="Quicksand Bold"/>
                <a:sym typeface="Quicksand Bold"/>
              </a:rPr>
              <a:t>crustose/turf</a:t>
            </a:r>
            <a:r>
              <a:rPr>
                <a:solidFill>
                  <a:srgbClr val="543414"/>
                </a:solidFill>
                <a:latin typeface="Quicksand Bold"/>
                <a:ea typeface="Quicksand Bold"/>
                <a:cs typeface="Quicksand Bold"/>
                <a:sym typeface="Quicksand Bold"/>
              </a:rPr>
              <a:t> </a:t>
            </a:r>
            <a:r>
              <a:t>&amp; </a:t>
            </a:r>
            <a:r>
              <a:rPr>
                <a:solidFill>
                  <a:srgbClr val="543414"/>
                </a:solidFill>
                <a:latin typeface="Quicksand Bold"/>
                <a:ea typeface="Quicksand Bold"/>
                <a:cs typeface="Quicksand Bold"/>
                <a:sym typeface="Quicksand Bold"/>
              </a:rPr>
              <a:t>filamentous</a:t>
            </a:r>
            <a:r>
              <a:t> trait space</a:t>
            </a:r>
          </a:p>
        </p:txBody>
      </p:sp>
      <p:sp>
        <p:nvSpPr>
          <p:cNvPr id="337" name="Google Shape;302;p32"/>
          <p:cNvSpPr/>
          <p:nvPr/>
        </p:nvSpPr>
        <p:spPr>
          <a:xfrm>
            <a:off x="2880449" y="2075100"/>
            <a:ext cx="983401" cy="1184101"/>
          </a:xfrm>
          <a:prstGeom prst="ellipse">
            <a:avLst/>
          </a:prstGeom>
          <a:ln w="19050">
            <a:solidFill>
              <a:srgbClr val="5484C4"/>
            </a:solidFill>
          </a:ln>
        </p:spPr>
        <p:txBody>
          <a:bodyPr lIns="0" tIns="0" rIns="0" bIns="0" anchor="ctr"/>
          <a:lstStyle/>
          <a:p>
            <a:pPr/>
          </a:p>
        </p:txBody>
      </p:sp>
      <p:sp>
        <p:nvSpPr>
          <p:cNvPr id="338" name="Google Shape;303;p32"/>
          <p:cNvSpPr/>
          <p:nvPr/>
        </p:nvSpPr>
        <p:spPr>
          <a:xfrm>
            <a:off x="6561000" y="2256950"/>
            <a:ext cx="983401" cy="807301"/>
          </a:xfrm>
          <a:prstGeom prst="ellipse">
            <a:avLst/>
          </a:prstGeom>
          <a:ln w="19050">
            <a:solidFill>
              <a:srgbClr val="B45F06"/>
            </a:solidFill>
          </a:ln>
        </p:spPr>
        <p:txBody>
          <a:bodyPr lIns="0" tIns="0" rIns="0" bIns="0" anchor="ctr"/>
          <a:lstStyle/>
          <a:p>
            <a:pPr/>
          </a:p>
        </p:txBody>
      </p:sp>
      <p:sp>
        <p:nvSpPr>
          <p:cNvPr id="339" name="Google Shape;304;p32"/>
          <p:cNvSpPr/>
          <p:nvPr/>
        </p:nvSpPr>
        <p:spPr>
          <a:xfrm flipH="1">
            <a:off x="3715099" y="1794849"/>
            <a:ext cx="403201" cy="462300"/>
          </a:xfrm>
          <a:prstGeom prst="line">
            <a:avLst/>
          </a:prstGeom>
          <a:ln>
            <a:solidFill>
              <a:srgbClr val="5484C4"/>
            </a:solidFill>
            <a:tailEnd type="triangle"/>
          </a:ln>
        </p:spPr>
        <p:txBody>
          <a:bodyPr lIns="0" tIns="0" rIns="0" bIns="0"/>
          <a:lstStyle/>
          <a:p>
            <a:pPr/>
          </a:p>
        </p:txBody>
      </p:sp>
      <p:sp>
        <p:nvSpPr>
          <p:cNvPr id="340" name="Google Shape;305;p32"/>
          <p:cNvSpPr/>
          <p:nvPr/>
        </p:nvSpPr>
        <p:spPr>
          <a:xfrm>
            <a:off x="5096100" y="1804699"/>
            <a:ext cx="1480801" cy="663901"/>
          </a:xfrm>
          <a:prstGeom prst="line">
            <a:avLst/>
          </a:prstGeom>
          <a:ln>
            <a:solidFill>
              <a:srgbClr val="B45F06"/>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Google Shape;70;p15"/>
          <p:cNvSpPr txBox="1"/>
          <p:nvPr>
            <p:ph type="title"/>
          </p:nvPr>
        </p:nvSpPr>
        <p:spPr>
          <a:xfrm>
            <a:off x="230049" y="202824"/>
            <a:ext cx="8758802" cy="572702"/>
          </a:xfrm>
          <a:prstGeom prst="rect">
            <a:avLst/>
          </a:prstGeom>
        </p:spPr>
        <p:txBody>
          <a:bodyPr/>
          <a:lstStyle>
            <a:lvl1pPr defTabSz="722376">
              <a:defRPr sz="1975"/>
            </a:lvl1pPr>
          </a:lstStyle>
          <a:p>
            <a:pPr/>
            <a:r>
              <a:t>Biodiversity change                   Ecosystem function</a:t>
            </a:r>
          </a:p>
        </p:txBody>
      </p:sp>
      <p:sp>
        <p:nvSpPr>
          <p:cNvPr id="127" name="Google Shape;71;p15"/>
          <p:cNvSpPr txBox="1"/>
          <p:nvPr>
            <p:ph type="body" idx="1"/>
          </p:nvPr>
        </p:nvSpPr>
        <p:spPr>
          <a:xfrm>
            <a:off x="687249" y="1069774"/>
            <a:ext cx="7745702" cy="4011302"/>
          </a:xfrm>
          <a:prstGeom prst="rect">
            <a:avLst/>
          </a:prstGeom>
        </p:spPr>
        <p:txBody>
          <a:bodyPr/>
          <a:lstStyle/>
          <a:p>
            <a:pPr indent="-335597">
              <a:lnSpc>
                <a:spcPct val="140000"/>
              </a:lnSpc>
              <a:buClr>
                <a:srgbClr val="000000"/>
              </a:buClr>
              <a:buSzPts val="1600"/>
              <a:defRPr sz="1600">
                <a:solidFill>
                  <a:srgbClr val="3A230E"/>
                </a:solidFill>
              </a:defRPr>
            </a:pPr>
            <a:r>
              <a:t>Change in marine biodiversity has been documented on every shoreline</a:t>
            </a:r>
            <a:br/>
          </a:p>
          <a:p>
            <a:pPr indent="-335597">
              <a:lnSpc>
                <a:spcPct val="140000"/>
              </a:lnSpc>
              <a:buClr>
                <a:srgbClr val="000000"/>
              </a:buClr>
              <a:buSzPts val="1600"/>
              <a:defRPr sz="1600">
                <a:solidFill>
                  <a:srgbClr val="3A230E"/>
                </a:solidFill>
              </a:defRPr>
            </a:pPr>
            <a:r>
              <a:t>Taxonomic diversity -- Species, Genera, Families -- frequently used to measure biodiversity change</a:t>
            </a:r>
            <a:br/>
          </a:p>
          <a:p>
            <a:pPr indent="-335597">
              <a:lnSpc>
                <a:spcPct val="140000"/>
              </a:lnSpc>
              <a:buClr>
                <a:srgbClr val="3A230E"/>
              </a:buClr>
              <a:buSzPts val="1600"/>
              <a:defRPr sz="1600">
                <a:solidFill>
                  <a:srgbClr val="3A230E"/>
                </a:solidFill>
              </a:defRPr>
            </a:pPr>
            <a:r>
              <a:t>What does biodiversity and ecosystem change mean for the organisms living in a specific location?</a:t>
            </a:r>
            <a:br/>
          </a:p>
          <a:p>
            <a:pPr indent="-335597">
              <a:lnSpc>
                <a:spcPct val="140000"/>
              </a:lnSpc>
              <a:buClr>
                <a:srgbClr val="3A230E"/>
              </a:buClr>
              <a:buSzPts val="1600"/>
              <a:defRPr sz="1600">
                <a:solidFill>
                  <a:srgbClr val="3A230E"/>
                </a:solidFill>
              </a:defRPr>
            </a:pPr>
            <a:r>
              <a:t>Other measures measures of diversity </a:t>
            </a:r>
            <a:r>
              <a:rPr>
                <a:latin typeface="Quicksand Medium"/>
                <a:ea typeface="Quicksand Medium"/>
                <a:cs typeface="Quicksand Medium"/>
                <a:sym typeface="Quicksand Medium"/>
              </a:rPr>
              <a:t>connect taxonomic change to shifts in ecosystem functioning</a:t>
            </a:r>
          </a:p>
        </p:txBody>
      </p:sp>
      <p:sp>
        <p:nvSpPr>
          <p:cNvPr id="128" name="Google Shape;72;p15"/>
          <p:cNvSpPr/>
          <p:nvPr/>
        </p:nvSpPr>
        <p:spPr>
          <a:xfrm flipV="1">
            <a:off x="3658475" y="485374"/>
            <a:ext cx="1621501" cy="16201"/>
          </a:xfrm>
          <a:prstGeom prst="line">
            <a:avLst/>
          </a:prstGeom>
          <a:ln w="19050">
            <a:solidFill>
              <a:srgbClr val="000000"/>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Google Shape;310;p33" descr="Google Shape;310;p33"/>
          <p:cNvPicPr>
            <a:picLocks noChangeAspect="1"/>
          </p:cNvPicPr>
          <p:nvPr/>
        </p:nvPicPr>
        <p:blipFill>
          <a:blip r:embed="rId3">
            <a:extLst/>
          </a:blip>
          <a:srcRect l="2219" t="10352" r="0" b="4793"/>
          <a:stretch>
            <a:fillRect/>
          </a:stretch>
        </p:blipFill>
        <p:spPr>
          <a:xfrm>
            <a:off x="4517150" y="1472900"/>
            <a:ext cx="4468649" cy="2770227"/>
          </a:xfrm>
          <a:prstGeom prst="rect">
            <a:avLst/>
          </a:prstGeom>
          <a:ln w="12700">
            <a:miter lim="400000"/>
          </a:ln>
        </p:spPr>
      </p:pic>
      <p:sp>
        <p:nvSpPr>
          <p:cNvPr id="345" name="Google Shape;311;p33"/>
          <p:cNvSpPr txBox="1"/>
          <p:nvPr/>
        </p:nvSpPr>
        <p:spPr>
          <a:xfrm>
            <a:off x="4573449" y="1047924"/>
            <a:ext cx="10647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5484C4"/>
                </a:solidFill>
                <a:latin typeface="Quicksand Regular"/>
                <a:ea typeface="Quicksand Regular"/>
                <a:cs typeface="Quicksand Regular"/>
                <a:sym typeface="Quicksand Regular"/>
              </a:defRPr>
            </a:lvl1pPr>
          </a:lstStyle>
          <a:p>
            <a:pPr/>
            <a:r>
              <a:t>Exposed</a:t>
            </a:r>
          </a:p>
        </p:txBody>
      </p:sp>
      <p:sp>
        <p:nvSpPr>
          <p:cNvPr id="346" name="Google Shape;312;p33"/>
          <p:cNvSpPr txBox="1"/>
          <p:nvPr>
            <p:ph type="title"/>
          </p:nvPr>
        </p:nvSpPr>
        <p:spPr>
          <a:xfrm>
            <a:off x="230049" y="202824"/>
            <a:ext cx="8520602" cy="572702"/>
          </a:xfrm>
          <a:prstGeom prst="rect">
            <a:avLst/>
          </a:prstGeom>
        </p:spPr>
        <p:txBody>
          <a:bodyPr/>
          <a:lstStyle>
            <a:lvl1pPr defTabSz="722376">
              <a:defRPr sz="1975"/>
            </a:lvl1pPr>
          </a:lstStyle>
          <a:p>
            <a:pPr/>
            <a:r>
              <a:t>Shape &amp; volume: 1982-94 vs 2010-now</a:t>
            </a:r>
          </a:p>
        </p:txBody>
      </p:sp>
      <p:sp>
        <p:nvSpPr>
          <p:cNvPr id="347" name="Google Shape;313;p33"/>
          <p:cNvSpPr txBox="1"/>
          <p:nvPr/>
        </p:nvSpPr>
        <p:spPr>
          <a:xfrm>
            <a:off x="94224" y="1047924"/>
            <a:ext cx="10647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543414"/>
                </a:solidFill>
                <a:latin typeface="Quicksand Regular"/>
                <a:ea typeface="Quicksand Regular"/>
                <a:cs typeface="Quicksand Regular"/>
                <a:sym typeface="Quicksand Regular"/>
              </a:defRPr>
            </a:lvl1pPr>
          </a:lstStyle>
          <a:p>
            <a:pPr/>
            <a:r>
              <a:t>Protected</a:t>
            </a:r>
          </a:p>
        </p:txBody>
      </p:sp>
      <p:sp>
        <p:nvSpPr>
          <p:cNvPr id="348" name="Google Shape;314;p33"/>
          <p:cNvSpPr txBox="1"/>
          <p:nvPr/>
        </p:nvSpPr>
        <p:spPr>
          <a:xfrm>
            <a:off x="9380300" y="2415075"/>
            <a:ext cx="2210101" cy="1592551"/>
          </a:xfrm>
          <a:prstGeom prst="rect">
            <a:avLst/>
          </a:prstGeom>
          <a:solidFill>
            <a:srgbClr val="FFFFFF"/>
          </a:solidFill>
          <a:ln w="38100">
            <a:solidFill>
              <a:srgbClr val="94B4D8"/>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300">
                <a:latin typeface="Quicksand Light"/>
                <a:ea typeface="Quicksand Light"/>
                <a:cs typeface="Quicksand Light"/>
                <a:sym typeface="Quicksand Light"/>
              </a:defRPr>
            </a:lvl1pPr>
          </a:lstStyle>
          <a:p>
            <a:pPr/>
            <a:r>
              <a:t>Change was more pronounced in protected; hypervolume calculation 30% trait space exclusively 1982-1994, 30% exclusively 2010-now</a:t>
            </a:r>
          </a:p>
        </p:txBody>
      </p:sp>
      <p:pic>
        <p:nvPicPr>
          <p:cNvPr id="349" name="Google Shape;315;p33" descr="Google Shape;315;p33"/>
          <p:cNvPicPr>
            <a:picLocks noChangeAspect="1"/>
          </p:cNvPicPr>
          <p:nvPr/>
        </p:nvPicPr>
        <p:blipFill>
          <a:blip r:embed="rId4">
            <a:extLst/>
          </a:blip>
          <a:stretch>
            <a:fillRect/>
          </a:stretch>
        </p:blipFill>
        <p:spPr>
          <a:xfrm>
            <a:off x="8228549" y="80452"/>
            <a:ext cx="797451" cy="807273"/>
          </a:xfrm>
          <a:prstGeom prst="rect">
            <a:avLst/>
          </a:prstGeom>
          <a:ln w="12700">
            <a:miter lim="400000"/>
          </a:ln>
        </p:spPr>
      </p:pic>
      <p:sp>
        <p:nvSpPr>
          <p:cNvPr id="350" name="Google Shape;316;p33"/>
          <p:cNvSpPr txBox="1"/>
          <p:nvPr/>
        </p:nvSpPr>
        <p:spPr>
          <a:xfrm>
            <a:off x="218774" y="4435299"/>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Change was greater on protected side: ~30% change in hypervolume!</a:t>
            </a:r>
          </a:p>
        </p:txBody>
      </p:sp>
      <p:pic>
        <p:nvPicPr>
          <p:cNvPr id="351" name="Google Shape;317;p33" descr="Google Shape;317;p33"/>
          <p:cNvPicPr>
            <a:picLocks noChangeAspect="1"/>
          </p:cNvPicPr>
          <p:nvPr/>
        </p:nvPicPr>
        <p:blipFill>
          <a:blip r:embed="rId5">
            <a:extLst/>
          </a:blip>
          <a:srcRect l="0" t="9641" r="0" b="0"/>
          <a:stretch>
            <a:fillRect/>
          </a:stretch>
        </p:blipFill>
        <p:spPr>
          <a:xfrm>
            <a:off x="71025" y="1401825"/>
            <a:ext cx="4468649" cy="288452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Google Shape;322;p34" descr="Google Shape;322;p34"/>
          <p:cNvPicPr>
            <a:picLocks noChangeAspect="1"/>
          </p:cNvPicPr>
          <p:nvPr/>
        </p:nvPicPr>
        <p:blipFill>
          <a:blip r:embed="rId3">
            <a:extLst/>
          </a:blip>
          <a:srcRect l="11003" t="0" r="9662" b="37953"/>
          <a:stretch>
            <a:fillRect/>
          </a:stretch>
        </p:blipFill>
        <p:spPr>
          <a:xfrm>
            <a:off x="925899" y="2003575"/>
            <a:ext cx="7254079" cy="2836727"/>
          </a:xfrm>
          <a:prstGeom prst="rect">
            <a:avLst/>
          </a:prstGeom>
          <a:ln w="12700">
            <a:miter lim="400000"/>
          </a:ln>
        </p:spPr>
      </p:pic>
      <p:sp>
        <p:nvSpPr>
          <p:cNvPr id="356" name="Google Shape;323;p34"/>
          <p:cNvSpPr txBox="1"/>
          <p:nvPr>
            <p:ph type="title"/>
          </p:nvPr>
        </p:nvSpPr>
        <p:spPr>
          <a:xfrm>
            <a:off x="230049" y="202824"/>
            <a:ext cx="8520602" cy="572702"/>
          </a:xfrm>
          <a:prstGeom prst="rect">
            <a:avLst/>
          </a:prstGeom>
        </p:spPr>
        <p:txBody>
          <a:bodyPr/>
          <a:lstStyle/>
          <a:p>
            <a:pPr defTabSz="722376">
              <a:defRPr sz="1975"/>
            </a:pPr>
            <a:r>
              <a:t>Animals | Exposed: </a:t>
            </a:r>
            <a:r>
              <a:rPr sz="1659"/>
              <a:t>little change (wormy interlude)</a:t>
            </a:r>
          </a:p>
        </p:txBody>
      </p:sp>
      <p:pic>
        <p:nvPicPr>
          <p:cNvPr id="357" name="Google Shape;324;p34" descr="Google Shape;324;p34"/>
          <p:cNvPicPr>
            <a:picLocks noChangeAspect="1"/>
          </p:cNvPicPr>
          <p:nvPr/>
        </p:nvPicPr>
        <p:blipFill>
          <a:blip r:embed="rId4">
            <a:extLst/>
          </a:blip>
          <a:srcRect l="0" t="6340" r="0" b="0"/>
          <a:stretch>
            <a:fillRect/>
          </a:stretch>
        </p:blipFill>
        <p:spPr>
          <a:xfrm>
            <a:off x="5960874" y="959599"/>
            <a:ext cx="3183125" cy="2129749"/>
          </a:xfrm>
          <a:prstGeom prst="rect">
            <a:avLst/>
          </a:prstGeom>
          <a:ln w="12700">
            <a:miter lim="400000"/>
          </a:ln>
        </p:spPr>
      </p:pic>
      <p:pic>
        <p:nvPicPr>
          <p:cNvPr id="358" name="Google Shape;325;p34" descr="Google Shape;325;p34"/>
          <p:cNvPicPr>
            <a:picLocks noChangeAspect="1"/>
          </p:cNvPicPr>
          <p:nvPr/>
        </p:nvPicPr>
        <p:blipFill>
          <a:blip r:embed="rId5">
            <a:extLst/>
          </a:blip>
          <a:srcRect l="0" t="7492" r="0" b="0"/>
          <a:stretch>
            <a:fillRect/>
          </a:stretch>
        </p:blipFill>
        <p:spPr>
          <a:xfrm>
            <a:off x="0" y="1028699"/>
            <a:ext cx="3183124" cy="2103478"/>
          </a:xfrm>
          <a:prstGeom prst="rect">
            <a:avLst/>
          </a:prstGeom>
          <a:ln w="12700">
            <a:miter lim="400000"/>
          </a:ln>
        </p:spPr>
      </p:pic>
      <p:pic>
        <p:nvPicPr>
          <p:cNvPr id="359" name="Google Shape;326;p34" descr="Google Shape;326;p34"/>
          <p:cNvPicPr>
            <a:picLocks noChangeAspect="1"/>
          </p:cNvPicPr>
          <p:nvPr/>
        </p:nvPicPr>
        <p:blipFill>
          <a:blip r:embed="rId6">
            <a:extLst/>
          </a:blip>
          <a:srcRect l="0" t="5695" r="0" b="0"/>
          <a:stretch>
            <a:fillRect/>
          </a:stretch>
        </p:blipFill>
        <p:spPr>
          <a:xfrm>
            <a:off x="2757474" y="1926900"/>
            <a:ext cx="3318749" cy="2235800"/>
          </a:xfrm>
          <a:prstGeom prst="rect">
            <a:avLst/>
          </a:prstGeom>
          <a:ln w="12700">
            <a:miter lim="400000"/>
          </a:ln>
          <a:effectLst>
            <a:outerShdw sx="100000" sy="100000" kx="0" ky="0" algn="b" rotWithShape="0" blurRad="63500" dist="19050" dir="5400000">
              <a:srgbClr val="000000">
                <a:alpha val="20000"/>
              </a:srgbClr>
            </a:outerShdw>
          </a:effectLst>
        </p:spPr>
      </p:pic>
      <p:pic>
        <p:nvPicPr>
          <p:cNvPr id="360" name="Google Shape;327;p34" descr="Google Shape;327;p34"/>
          <p:cNvPicPr>
            <a:picLocks noChangeAspect="1"/>
          </p:cNvPicPr>
          <p:nvPr/>
        </p:nvPicPr>
        <p:blipFill>
          <a:blip r:embed="rId7">
            <a:extLst/>
          </a:blip>
          <a:stretch>
            <a:fillRect/>
          </a:stretch>
        </p:blipFill>
        <p:spPr>
          <a:xfrm>
            <a:off x="8012041" y="95974"/>
            <a:ext cx="1012011" cy="831302"/>
          </a:xfrm>
          <a:prstGeom prst="rect">
            <a:avLst/>
          </a:prstGeom>
          <a:ln w="12700">
            <a:miter lim="400000"/>
          </a:ln>
        </p:spPr>
      </p:pic>
      <p:sp>
        <p:nvSpPr>
          <p:cNvPr id="361" name="Google Shape;328;p34"/>
          <p:cNvSpPr/>
          <p:nvPr/>
        </p:nvSpPr>
        <p:spPr>
          <a:xfrm>
            <a:off x="4956650" y="1829224"/>
            <a:ext cx="983401" cy="1003201"/>
          </a:xfrm>
          <a:prstGeom prst="ellipse">
            <a:avLst/>
          </a:prstGeom>
          <a:ln w="19050">
            <a:solidFill>
              <a:srgbClr val="94B4D8"/>
            </a:solidFill>
          </a:ln>
        </p:spPr>
        <p:txBody>
          <a:bodyPr lIns="0" tIns="0" rIns="0" bIns="0" anchor="ctr"/>
          <a:lstStyle/>
          <a:p>
            <a:pPr/>
          </a:p>
        </p:txBody>
      </p:sp>
      <p:sp>
        <p:nvSpPr>
          <p:cNvPr id="362" name="Google Shape;329;p34"/>
          <p:cNvSpPr txBox="1"/>
          <p:nvPr/>
        </p:nvSpPr>
        <p:spPr>
          <a:xfrm>
            <a:off x="3466950" y="1113012"/>
            <a:ext cx="2210100" cy="638781"/>
          </a:xfrm>
          <a:prstGeom prst="rect">
            <a:avLst/>
          </a:prstGeom>
          <a:solidFill>
            <a:srgbClr val="FFFFFF"/>
          </a:solidFill>
          <a:ln w="19050">
            <a:solidFill>
              <a:srgbClr val="94B4D8"/>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300">
                <a:latin typeface="Quicksand Light"/>
                <a:ea typeface="Quicksand Light"/>
                <a:cs typeface="Quicksand Light"/>
                <a:sym typeface="Quicksand Light"/>
              </a:defRPr>
            </a:lvl1pPr>
          </a:lstStyle>
          <a:p>
            <a:pPr/>
            <a:r>
              <a:t>Lots of different worms found here</a:t>
            </a:r>
          </a:p>
        </p:txBody>
      </p:sp>
      <p:cxnSp>
        <p:nvCxnSpPr>
          <p:cNvPr id="363" name="Google Shape;330;p34"/>
          <p:cNvCxnSpPr>
            <a:stCxn id="362" idx="0"/>
            <a:endCxn id="361" idx="0"/>
          </p:cNvCxnSpPr>
          <p:nvPr/>
        </p:nvCxnSpPr>
        <p:spPr>
          <a:xfrm>
            <a:off x="4572000" y="1432402"/>
            <a:ext cx="876351" cy="898423"/>
          </a:xfrm>
          <a:prstGeom prst="straightConnector1">
            <a:avLst/>
          </a:prstGeom>
          <a:ln>
            <a:solidFill>
              <a:srgbClr val="94B4D8"/>
            </a:solidFill>
            <a:tailEnd type="triangle"/>
          </a:ln>
        </p:spPr>
      </p:cxn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Google Shape;335;p35" descr="Google Shape;335;p35"/>
          <p:cNvPicPr>
            <a:picLocks noChangeAspect="1"/>
          </p:cNvPicPr>
          <p:nvPr/>
        </p:nvPicPr>
        <p:blipFill>
          <a:blip r:embed="rId3">
            <a:extLst/>
          </a:blip>
          <a:srcRect l="11003" t="0" r="9662" b="37953"/>
          <a:stretch>
            <a:fillRect/>
          </a:stretch>
        </p:blipFill>
        <p:spPr>
          <a:xfrm>
            <a:off x="925899" y="2003575"/>
            <a:ext cx="7254079" cy="2836727"/>
          </a:xfrm>
          <a:prstGeom prst="rect">
            <a:avLst/>
          </a:prstGeom>
          <a:ln w="12700">
            <a:miter lim="400000"/>
          </a:ln>
        </p:spPr>
      </p:pic>
      <p:sp>
        <p:nvSpPr>
          <p:cNvPr id="368" name="Google Shape;336;p35"/>
          <p:cNvSpPr txBox="1"/>
          <p:nvPr>
            <p:ph type="title"/>
          </p:nvPr>
        </p:nvSpPr>
        <p:spPr>
          <a:xfrm>
            <a:off x="230049" y="202824"/>
            <a:ext cx="8520602" cy="572702"/>
          </a:xfrm>
          <a:prstGeom prst="rect">
            <a:avLst/>
          </a:prstGeom>
        </p:spPr>
        <p:txBody>
          <a:bodyPr/>
          <a:lstStyle>
            <a:lvl1pPr defTabSz="722376">
              <a:defRPr sz="1975"/>
            </a:lvl1pPr>
          </a:lstStyle>
          <a:p>
            <a:pPr/>
            <a:r>
              <a:t>Animals | Protected: Mesopredator release! </a:t>
            </a:r>
          </a:p>
        </p:txBody>
      </p:sp>
      <p:sp>
        <p:nvSpPr>
          <p:cNvPr id="369" name="Google Shape;337;p35"/>
          <p:cNvSpPr txBox="1"/>
          <p:nvPr/>
        </p:nvSpPr>
        <p:spPr>
          <a:xfrm>
            <a:off x="3369000" y="5307662"/>
            <a:ext cx="5220001" cy="765781"/>
          </a:xfrm>
          <a:prstGeom prst="rect">
            <a:avLst/>
          </a:prstGeom>
          <a:ln>
            <a:solidFill>
              <a:srgbClr val="000000"/>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700">
                <a:latin typeface="Quicksand Light"/>
                <a:ea typeface="Quicksand Light"/>
                <a:cs typeface="Quicksand Light"/>
                <a:sym typeface="Quicksand Light"/>
              </a:defRPr>
            </a:lvl1pPr>
          </a:lstStyle>
          <a:p>
            <a:pPr/>
            <a:r>
              <a:t>Changes in functional space over time, were more evident in the sheltered site of the island.</a:t>
            </a:r>
          </a:p>
        </p:txBody>
      </p:sp>
      <p:pic>
        <p:nvPicPr>
          <p:cNvPr id="370" name="Google Shape;338;p35" descr="Google Shape;338;p35"/>
          <p:cNvPicPr>
            <a:picLocks noChangeAspect="1"/>
          </p:cNvPicPr>
          <p:nvPr/>
        </p:nvPicPr>
        <p:blipFill>
          <a:blip r:embed="rId4">
            <a:extLst/>
          </a:blip>
          <a:srcRect l="0" t="8256" r="0" b="0"/>
          <a:stretch>
            <a:fillRect/>
          </a:stretch>
        </p:blipFill>
        <p:spPr>
          <a:xfrm>
            <a:off x="5833174" y="947800"/>
            <a:ext cx="3310830" cy="2169724"/>
          </a:xfrm>
          <a:prstGeom prst="rect">
            <a:avLst/>
          </a:prstGeom>
          <a:ln w="12700">
            <a:miter lim="400000"/>
          </a:ln>
        </p:spPr>
      </p:pic>
      <p:pic>
        <p:nvPicPr>
          <p:cNvPr id="371" name="Google Shape;339;p35" descr="Google Shape;339;p35"/>
          <p:cNvPicPr>
            <a:picLocks noChangeAspect="1"/>
          </p:cNvPicPr>
          <p:nvPr/>
        </p:nvPicPr>
        <p:blipFill>
          <a:blip r:embed="rId5">
            <a:extLst/>
          </a:blip>
          <a:srcRect l="0" t="5347" r="0" b="0"/>
          <a:stretch>
            <a:fillRect/>
          </a:stretch>
        </p:blipFill>
        <p:spPr>
          <a:xfrm>
            <a:off x="0" y="947800"/>
            <a:ext cx="3208878" cy="2169724"/>
          </a:xfrm>
          <a:prstGeom prst="rect">
            <a:avLst/>
          </a:prstGeom>
          <a:ln w="12700">
            <a:miter lim="400000"/>
          </a:ln>
        </p:spPr>
      </p:pic>
      <p:pic>
        <p:nvPicPr>
          <p:cNvPr id="372" name="Google Shape;340;p35" descr="Google Shape;340;p35"/>
          <p:cNvPicPr>
            <a:picLocks noChangeAspect="1"/>
          </p:cNvPicPr>
          <p:nvPr/>
        </p:nvPicPr>
        <p:blipFill>
          <a:blip r:embed="rId6">
            <a:extLst/>
          </a:blip>
          <a:srcRect l="0" t="8256" r="0" b="0"/>
          <a:stretch>
            <a:fillRect/>
          </a:stretch>
        </p:blipFill>
        <p:spPr>
          <a:xfrm>
            <a:off x="2769474" y="2064674"/>
            <a:ext cx="3235125" cy="2120127"/>
          </a:xfrm>
          <a:prstGeom prst="rect">
            <a:avLst/>
          </a:prstGeom>
          <a:ln w="12700">
            <a:miter lim="400000"/>
          </a:ln>
          <a:effectLst>
            <a:outerShdw sx="100000" sy="100000" kx="0" ky="0" algn="b" rotWithShape="0" blurRad="63500" dist="19050" dir="5400000">
              <a:srgbClr val="000000">
                <a:alpha val="20000"/>
              </a:srgbClr>
            </a:outerShdw>
          </a:effectLst>
        </p:spPr>
      </p:pic>
      <p:pic>
        <p:nvPicPr>
          <p:cNvPr id="373" name="Google Shape;341;p35" descr="Google Shape;341;p35"/>
          <p:cNvPicPr>
            <a:picLocks noChangeAspect="1"/>
          </p:cNvPicPr>
          <p:nvPr/>
        </p:nvPicPr>
        <p:blipFill>
          <a:blip r:embed="rId7">
            <a:extLst/>
          </a:blip>
          <a:stretch>
            <a:fillRect/>
          </a:stretch>
        </p:blipFill>
        <p:spPr>
          <a:xfrm>
            <a:off x="8012041" y="95974"/>
            <a:ext cx="1012011" cy="831302"/>
          </a:xfrm>
          <a:prstGeom prst="rect">
            <a:avLst/>
          </a:prstGeom>
          <a:ln w="12700">
            <a:miter lim="400000"/>
          </a:ln>
        </p:spPr>
      </p:pic>
      <p:sp>
        <p:nvSpPr>
          <p:cNvPr id="374" name="Google Shape;342;p35"/>
          <p:cNvSpPr/>
          <p:nvPr/>
        </p:nvSpPr>
        <p:spPr>
          <a:xfrm>
            <a:off x="4571999" y="1988474"/>
            <a:ext cx="983402" cy="1374901"/>
          </a:xfrm>
          <a:prstGeom prst="ellipse">
            <a:avLst/>
          </a:prstGeom>
          <a:ln w="19050">
            <a:solidFill>
              <a:srgbClr val="94B4D8"/>
            </a:solidFill>
          </a:ln>
        </p:spPr>
        <p:txBody>
          <a:bodyPr lIns="0" tIns="0" rIns="0" bIns="0" anchor="ctr"/>
          <a:lstStyle/>
          <a:p>
            <a:pPr/>
          </a:p>
        </p:txBody>
      </p:sp>
      <p:sp>
        <p:nvSpPr>
          <p:cNvPr id="375" name="Google Shape;343;p35"/>
          <p:cNvSpPr/>
          <p:nvPr/>
        </p:nvSpPr>
        <p:spPr>
          <a:xfrm>
            <a:off x="8026349" y="1127925"/>
            <a:ext cx="983401" cy="1374901"/>
          </a:xfrm>
          <a:prstGeom prst="ellipse">
            <a:avLst/>
          </a:prstGeom>
          <a:ln w="19050">
            <a:solidFill>
              <a:srgbClr val="543414"/>
            </a:solidFill>
          </a:ln>
        </p:spPr>
        <p:txBody>
          <a:bodyPr lIns="0" tIns="0" rIns="0" bIns="0" anchor="ctr"/>
          <a:lstStyle/>
          <a:p>
            <a:pPr/>
          </a:p>
        </p:txBody>
      </p:sp>
      <p:sp>
        <p:nvSpPr>
          <p:cNvPr id="376" name="Google Shape;344;p35"/>
          <p:cNvSpPr txBox="1"/>
          <p:nvPr/>
        </p:nvSpPr>
        <p:spPr>
          <a:xfrm>
            <a:off x="3623074" y="1076162"/>
            <a:ext cx="2210101" cy="872461"/>
          </a:xfrm>
          <a:prstGeom prst="rect">
            <a:avLst/>
          </a:prstGeom>
          <a:solidFill>
            <a:srgbClr val="FFFFFF"/>
          </a:solidFill>
          <a:ln w="19050">
            <a:solidFill>
              <a:srgbClr val="94B4D8"/>
            </a:solidFill>
            <a:prstDash val="dot"/>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latin typeface="Quicksand Light"/>
                <a:ea typeface="Quicksand Light"/>
                <a:cs typeface="Quicksand Light"/>
                <a:sym typeface="Quicksand Light"/>
              </a:defRPr>
            </a:pPr>
            <a:r>
              <a:t>Increased impact from solitary </a:t>
            </a:r>
            <a:r>
              <a:rPr>
                <a:solidFill>
                  <a:srgbClr val="94B4D8"/>
                </a:solidFill>
                <a:latin typeface="Quicksand Bold"/>
                <a:ea typeface="Quicksand Bold"/>
                <a:cs typeface="Quicksand Bold"/>
                <a:sym typeface="Quicksand Bold"/>
              </a:rPr>
              <a:t>predators</a:t>
            </a:r>
            <a:r>
              <a:t> / </a:t>
            </a:r>
            <a:r>
              <a:rPr>
                <a:solidFill>
                  <a:srgbClr val="543414"/>
                </a:solidFill>
                <a:latin typeface="Quicksand Bold"/>
                <a:ea typeface="Quicksand Bold"/>
                <a:cs typeface="Quicksand Bold"/>
                <a:sym typeface="Quicksand Bold"/>
              </a:rPr>
              <a:t>scavengers</a:t>
            </a:r>
          </a:p>
        </p:txBody>
      </p:sp>
      <p:sp>
        <p:nvSpPr>
          <p:cNvPr id="377" name="Google Shape;345;p35"/>
          <p:cNvSpPr/>
          <p:nvPr/>
        </p:nvSpPr>
        <p:spPr>
          <a:xfrm>
            <a:off x="4346900" y="1947249"/>
            <a:ext cx="374401" cy="276901"/>
          </a:xfrm>
          <a:prstGeom prst="line">
            <a:avLst/>
          </a:prstGeom>
          <a:ln>
            <a:solidFill>
              <a:srgbClr val="94B4D8"/>
            </a:solidFill>
            <a:tailEnd type="triangle"/>
          </a:ln>
        </p:spPr>
        <p:txBody>
          <a:bodyPr lIns="0" tIns="0" rIns="0" bIns="0"/>
          <a:lstStyle/>
          <a:p>
            <a:pPr/>
          </a:p>
        </p:txBody>
      </p:sp>
      <p:sp>
        <p:nvSpPr>
          <p:cNvPr id="378" name="Google Shape;346;p35"/>
          <p:cNvSpPr/>
          <p:nvPr/>
        </p:nvSpPr>
        <p:spPr>
          <a:xfrm>
            <a:off x="5848515" y="1122037"/>
            <a:ext cx="2265301" cy="144601"/>
          </a:xfrm>
          <a:prstGeom prst="line">
            <a:avLst/>
          </a:prstGeom>
          <a:ln>
            <a:solidFill>
              <a:srgbClr val="543414"/>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Google Shape;351;p36"/>
          <p:cNvSpPr txBox="1"/>
          <p:nvPr/>
        </p:nvSpPr>
        <p:spPr>
          <a:xfrm>
            <a:off x="9274425" y="4273450"/>
            <a:ext cx="8966401" cy="1592550"/>
          </a:xfrm>
          <a:prstGeom prst="rect">
            <a:avLst/>
          </a:prstGeom>
          <a:solidFill>
            <a:srgbClr val="FFFFFF"/>
          </a:solidFill>
          <a:ln w="38100">
            <a:solidFill>
              <a:srgbClr val="94B4D8"/>
            </a:solidFill>
            <a:prstDash val="dot"/>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300">
                <a:latin typeface="Quicksand Light"/>
                <a:ea typeface="Quicksand Light"/>
                <a:cs typeface="Quicksand Light"/>
                <a:sym typeface="Quicksand Light"/>
              </a:defRPr>
            </a:pPr>
            <a:r>
              <a:t>Functional space changed over time, due  to species  extirpations and to novel additions to the marine assemblage. 57 % of the functional space volume that was occupied in “ 1982-1994 was unoccupied in 2010-present [extirpations]</a:t>
            </a:r>
          </a:p>
          <a:p>
            <a:pPr>
              <a:lnSpc>
                <a:spcPct val="115000"/>
              </a:lnSpc>
              <a:defRPr sz="1300">
                <a:latin typeface="Quicksand Light"/>
                <a:ea typeface="Quicksand Light"/>
                <a:cs typeface="Quicksand Light"/>
                <a:sym typeface="Quicksand Light"/>
              </a:defRPr>
            </a:pPr>
            <a:r>
              <a:t>46 % of the volume  occupied in “2010-present” were unoccupied in “1982-1994” [novel additions ]</a:t>
            </a:r>
          </a:p>
          <a:p>
            <a:pPr>
              <a:lnSpc>
                <a:spcPct val="115000"/>
              </a:lnSpc>
            </a:pPr>
            <a:endParaRPr sz="1300">
              <a:latin typeface="Quicksand Light"/>
              <a:ea typeface="Quicksand Light"/>
              <a:cs typeface="Quicksand Light"/>
              <a:sym typeface="Quicksand Light"/>
            </a:endParaRPr>
          </a:p>
          <a:p>
            <a:pPr>
              <a:lnSpc>
                <a:spcPct val="115000"/>
              </a:lnSpc>
              <a:defRPr sz="1300">
                <a:latin typeface="Quicksand Light"/>
                <a:ea typeface="Quicksand Light"/>
                <a:cs typeface="Quicksand Light"/>
                <a:sym typeface="Quicksand Light"/>
              </a:defRPr>
            </a:pPr>
            <a:r>
              <a:t>Traits related with dispersal and sociality partially explained the changes in the hypervolume overtime.</a:t>
            </a:r>
          </a:p>
        </p:txBody>
      </p:sp>
      <p:sp>
        <p:nvSpPr>
          <p:cNvPr id="383" name="Google Shape;352;p36"/>
          <p:cNvSpPr txBox="1"/>
          <p:nvPr/>
        </p:nvSpPr>
        <p:spPr>
          <a:xfrm>
            <a:off x="4635699" y="943074"/>
            <a:ext cx="10647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5484C4"/>
                </a:solidFill>
                <a:latin typeface="Quicksand Regular"/>
                <a:ea typeface="Quicksand Regular"/>
                <a:cs typeface="Quicksand Regular"/>
                <a:sym typeface="Quicksand Regular"/>
              </a:defRPr>
            </a:lvl1pPr>
          </a:lstStyle>
          <a:p>
            <a:pPr/>
            <a:r>
              <a:t>Exposed</a:t>
            </a:r>
          </a:p>
        </p:txBody>
      </p:sp>
      <p:sp>
        <p:nvSpPr>
          <p:cNvPr id="384" name="Google Shape;353;p36"/>
          <p:cNvSpPr txBox="1"/>
          <p:nvPr/>
        </p:nvSpPr>
        <p:spPr>
          <a:xfrm>
            <a:off x="218774" y="994299"/>
            <a:ext cx="10647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543414"/>
                </a:solidFill>
                <a:latin typeface="Quicksand Regular"/>
                <a:ea typeface="Quicksand Regular"/>
                <a:cs typeface="Quicksand Regular"/>
                <a:sym typeface="Quicksand Regular"/>
              </a:defRPr>
            </a:lvl1pPr>
          </a:lstStyle>
          <a:p>
            <a:pPr/>
            <a:r>
              <a:t>Protected</a:t>
            </a:r>
          </a:p>
        </p:txBody>
      </p:sp>
      <p:sp>
        <p:nvSpPr>
          <p:cNvPr id="385" name="Google Shape;354;p36"/>
          <p:cNvSpPr txBox="1"/>
          <p:nvPr>
            <p:ph type="title"/>
          </p:nvPr>
        </p:nvSpPr>
        <p:spPr>
          <a:xfrm>
            <a:off x="218774" y="157724"/>
            <a:ext cx="8520602" cy="572702"/>
          </a:xfrm>
          <a:prstGeom prst="rect">
            <a:avLst/>
          </a:prstGeom>
        </p:spPr>
        <p:txBody>
          <a:bodyPr/>
          <a:lstStyle>
            <a:lvl1pPr defTabSz="722376">
              <a:defRPr sz="1975"/>
            </a:lvl1pPr>
          </a:lstStyle>
          <a:p>
            <a:pPr/>
            <a:r>
              <a:t>Shape &amp; volume: 1982-94 vs 2010-now</a:t>
            </a:r>
          </a:p>
        </p:txBody>
      </p:sp>
      <p:sp>
        <p:nvSpPr>
          <p:cNvPr id="386" name="Google Shape;355;p36"/>
          <p:cNvSpPr txBox="1"/>
          <p:nvPr/>
        </p:nvSpPr>
        <p:spPr>
          <a:xfrm>
            <a:off x="9132724" y="2237200"/>
            <a:ext cx="2313301" cy="862936"/>
          </a:xfrm>
          <a:prstGeom prst="rect">
            <a:avLst/>
          </a:prstGeom>
          <a:solidFill>
            <a:srgbClr val="FFFFFF"/>
          </a:solidFill>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300">
                <a:latin typeface="Quicksand Light"/>
                <a:ea typeface="Quicksand Light"/>
                <a:cs typeface="Quicksand Light"/>
                <a:sym typeface="Quicksand Light"/>
              </a:defRPr>
            </a:lvl1pPr>
          </a:lstStyle>
          <a:p>
            <a:pPr/>
            <a:r>
              <a:t>… and change in trait space was still more pronounced on the protected side</a:t>
            </a:r>
          </a:p>
        </p:txBody>
      </p:sp>
      <p:pic>
        <p:nvPicPr>
          <p:cNvPr id="387" name="Google Shape;356;p36" descr="Google Shape;356;p36"/>
          <p:cNvPicPr>
            <a:picLocks noChangeAspect="1"/>
          </p:cNvPicPr>
          <p:nvPr/>
        </p:nvPicPr>
        <p:blipFill>
          <a:blip r:embed="rId3">
            <a:extLst/>
          </a:blip>
          <a:stretch>
            <a:fillRect/>
          </a:stretch>
        </p:blipFill>
        <p:spPr>
          <a:xfrm>
            <a:off x="8000765" y="50875"/>
            <a:ext cx="1012011" cy="831301"/>
          </a:xfrm>
          <a:prstGeom prst="rect">
            <a:avLst/>
          </a:prstGeom>
          <a:ln w="12700">
            <a:miter lim="400000"/>
          </a:ln>
        </p:spPr>
      </p:pic>
      <p:pic>
        <p:nvPicPr>
          <p:cNvPr id="388" name="Google Shape;357;p36" descr="Google Shape;357;p36"/>
          <p:cNvPicPr>
            <a:picLocks noChangeAspect="1"/>
          </p:cNvPicPr>
          <p:nvPr/>
        </p:nvPicPr>
        <p:blipFill>
          <a:blip r:embed="rId4">
            <a:extLst/>
          </a:blip>
          <a:srcRect l="3147" t="9481" r="0" b="4637"/>
          <a:stretch>
            <a:fillRect/>
          </a:stretch>
        </p:blipFill>
        <p:spPr>
          <a:xfrm>
            <a:off x="136100" y="1343274"/>
            <a:ext cx="4499604" cy="2850003"/>
          </a:xfrm>
          <a:prstGeom prst="rect">
            <a:avLst/>
          </a:prstGeom>
          <a:ln w="12700">
            <a:miter lim="400000"/>
          </a:ln>
        </p:spPr>
      </p:pic>
      <p:pic>
        <p:nvPicPr>
          <p:cNvPr id="389" name="Google Shape;358;p36" descr="Google Shape;358;p36"/>
          <p:cNvPicPr>
            <a:picLocks noChangeAspect="1"/>
          </p:cNvPicPr>
          <p:nvPr/>
        </p:nvPicPr>
        <p:blipFill>
          <a:blip r:embed="rId5">
            <a:extLst/>
          </a:blip>
          <a:srcRect l="2940" t="8887" r="0" b="3889"/>
          <a:stretch>
            <a:fillRect/>
          </a:stretch>
        </p:blipFill>
        <p:spPr>
          <a:xfrm>
            <a:off x="4635698" y="1343274"/>
            <a:ext cx="4439425" cy="2850003"/>
          </a:xfrm>
          <a:prstGeom prst="rect">
            <a:avLst/>
          </a:prstGeom>
          <a:ln w="12700">
            <a:miter lim="400000"/>
          </a:ln>
        </p:spPr>
      </p:pic>
      <p:sp>
        <p:nvSpPr>
          <p:cNvPr id="390" name="Google Shape;359;p36"/>
          <p:cNvSpPr txBox="1"/>
          <p:nvPr/>
        </p:nvSpPr>
        <p:spPr>
          <a:xfrm>
            <a:off x="218774" y="4435299"/>
            <a:ext cx="88599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1C1D1E"/>
                </a:solidFill>
                <a:latin typeface="Quicksand Regular"/>
                <a:ea typeface="Quicksand Regular"/>
                <a:cs typeface="Quicksand Regular"/>
                <a:sym typeface="Quicksand Regular"/>
              </a:defRPr>
            </a:lvl1pPr>
          </a:lstStyle>
          <a:p>
            <a:pPr/>
            <a:r>
              <a:t>More change in fingerprint than algae; greater on protected side: ~50% change in hypervolume!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Google Shape;364;p37" descr="Google Shape;364;p37"/>
          <p:cNvPicPr>
            <a:picLocks noChangeAspect="1"/>
          </p:cNvPicPr>
          <p:nvPr/>
        </p:nvPicPr>
        <p:blipFill>
          <a:blip r:embed="rId3">
            <a:extLst/>
          </a:blip>
          <a:srcRect l="11003" t="0" r="9662" b="37953"/>
          <a:stretch>
            <a:fillRect/>
          </a:stretch>
        </p:blipFill>
        <p:spPr>
          <a:xfrm>
            <a:off x="1078299" y="3717475"/>
            <a:ext cx="3261002" cy="1275227"/>
          </a:xfrm>
          <a:prstGeom prst="rect">
            <a:avLst/>
          </a:prstGeom>
          <a:ln w="12700">
            <a:miter lim="400000"/>
          </a:ln>
        </p:spPr>
      </p:pic>
      <p:pic>
        <p:nvPicPr>
          <p:cNvPr id="395" name="Google Shape;365;p37" descr="Google Shape;365;p37"/>
          <p:cNvPicPr>
            <a:picLocks noChangeAspect="1"/>
          </p:cNvPicPr>
          <p:nvPr/>
        </p:nvPicPr>
        <p:blipFill>
          <a:blip r:embed="rId4">
            <a:extLst/>
          </a:blip>
          <a:srcRect l="0" t="4259" r="18433" b="5495"/>
          <a:stretch>
            <a:fillRect/>
          </a:stretch>
        </p:blipFill>
        <p:spPr>
          <a:xfrm>
            <a:off x="718900" y="944124"/>
            <a:ext cx="3853102" cy="3846752"/>
          </a:xfrm>
          <a:prstGeom prst="rect">
            <a:avLst/>
          </a:prstGeom>
          <a:ln w="12700">
            <a:miter lim="400000"/>
          </a:ln>
        </p:spPr>
      </p:pic>
      <p:sp>
        <p:nvSpPr>
          <p:cNvPr id="396" name="Google Shape;366;p37"/>
          <p:cNvSpPr txBox="1"/>
          <p:nvPr>
            <p:ph type="title"/>
          </p:nvPr>
        </p:nvSpPr>
        <p:spPr>
          <a:xfrm>
            <a:off x="230049" y="202824"/>
            <a:ext cx="8520602" cy="572702"/>
          </a:xfrm>
          <a:prstGeom prst="rect">
            <a:avLst/>
          </a:prstGeom>
        </p:spPr>
        <p:txBody>
          <a:bodyPr/>
          <a:lstStyle>
            <a:lvl1pPr defTabSz="365760">
              <a:defRPr sz="1000"/>
            </a:lvl1pPr>
          </a:lstStyle>
          <a:p>
            <a:pPr/>
            <a:r>
              <a:t>Community-level: increased variation since 2010</a:t>
            </a:r>
          </a:p>
        </p:txBody>
      </p:sp>
      <p:sp>
        <p:nvSpPr>
          <p:cNvPr id="397" name="Google Shape;367;p37"/>
          <p:cNvSpPr/>
          <p:nvPr/>
        </p:nvSpPr>
        <p:spPr>
          <a:xfrm>
            <a:off x="3485300" y="1090674"/>
            <a:ext cx="15301" cy="3700201"/>
          </a:xfrm>
          <a:prstGeom prst="line">
            <a:avLst/>
          </a:prstGeom>
          <a:ln w="19050">
            <a:solidFill>
              <a:srgbClr val="793E37"/>
            </a:solidFill>
          </a:ln>
        </p:spPr>
        <p:txBody>
          <a:bodyPr lIns="0" tIns="0" rIns="0" bIns="0"/>
          <a:lstStyle/>
          <a:p>
            <a:pPr/>
          </a:p>
        </p:txBody>
      </p:sp>
      <p:sp>
        <p:nvSpPr>
          <p:cNvPr id="398" name="Google Shape;368;p37"/>
          <p:cNvSpPr txBox="1"/>
          <p:nvPr/>
        </p:nvSpPr>
        <p:spPr>
          <a:xfrm>
            <a:off x="4644525" y="1243649"/>
            <a:ext cx="1420201" cy="1792576"/>
          </a:xfrm>
          <a:prstGeom prst="rect">
            <a:avLst/>
          </a:prstGeom>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defRPr>
                <a:latin typeface="Quicksand Regular"/>
                <a:ea typeface="Quicksand Regular"/>
                <a:cs typeface="Quicksand Regular"/>
                <a:sym typeface="Quicksand Regular"/>
              </a:defRPr>
            </a:pPr>
            <a:r>
              <a:t>What do they usually eat?</a:t>
            </a:r>
          </a:p>
          <a:p>
            <a:pPr/>
            <a:endParaRPr>
              <a:latin typeface="Quicksand Regular"/>
              <a:ea typeface="Quicksand Regular"/>
              <a:cs typeface="Quicksand Regular"/>
              <a:sym typeface="Quicksand Regular"/>
            </a:endParaRPr>
          </a:p>
          <a:p>
            <a:pPr>
              <a:defRPr>
                <a:solidFill>
                  <a:srgbClr val="94B4D8"/>
                </a:solidFill>
                <a:latin typeface="Quicksand Bold"/>
                <a:ea typeface="Quicksand Bold"/>
                <a:cs typeface="Quicksand Bold"/>
                <a:sym typeface="Quicksand Bold"/>
              </a:defRPr>
            </a:pPr>
            <a:r>
              <a:t>Filter Feeders</a:t>
            </a:r>
          </a:p>
          <a:p>
            <a:pPr>
              <a:defRPr>
                <a:solidFill>
                  <a:srgbClr val="374658"/>
                </a:solidFill>
                <a:latin typeface="Quicksand Bold"/>
                <a:ea typeface="Quicksand Bold"/>
                <a:cs typeface="Quicksand Bold"/>
                <a:sym typeface="Quicksand Bold"/>
              </a:defRPr>
            </a:pPr>
            <a:r>
              <a:t>Herbivores</a:t>
            </a:r>
          </a:p>
          <a:p>
            <a:pPr>
              <a:defRPr>
                <a:solidFill>
                  <a:srgbClr val="E3CDB4"/>
                </a:solidFill>
                <a:latin typeface="Quicksand Bold"/>
                <a:ea typeface="Quicksand Bold"/>
                <a:cs typeface="Quicksand Bold"/>
                <a:sym typeface="Quicksand Bold"/>
              </a:defRPr>
            </a:pPr>
            <a:r>
              <a:t>Omnivores</a:t>
            </a:r>
          </a:p>
          <a:p>
            <a:pPr>
              <a:defRPr>
                <a:solidFill>
                  <a:srgbClr val="543414"/>
                </a:solidFill>
                <a:latin typeface="Quicksand Bold"/>
                <a:ea typeface="Quicksand Bold"/>
                <a:cs typeface="Quicksand Bold"/>
                <a:sym typeface="Quicksand Bold"/>
              </a:defRPr>
            </a:pPr>
            <a:r>
              <a:t>Predators</a:t>
            </a:r>
          </a:p>
        </p:txBody>
      </p:sp>
      <p:pic>
        <p:nvPicPr>
          <p:cNvPr id="399" name="Google Shape;369;p37" descr="Google Shape;369;p37"/>
          <p:cNvPicPr>
            <a:picLocks noChangeAspect="1"/>
          </p:cNvPicPr>
          <p:nvPr/>
        </p:nvPicPr>
        <p:blipFill>
          <a:blip r:embed="rId5">
            <a:extLst/>
          </a:blip>
          <a:stretch>
            <a:fillRect/>
          </a:stretch>
        </p:blipFill>
        <p:spPr>
          <a:xfrm>
            <a:off x="6717024" y="1264925"/>
            <a:ext cx="1925350" cy="1581576"/>
          </a:xfrm>
          <a:prstGeom prst="rect">
            <a:avLst/>
          </a:prstGeom>
          <a:ln w="12700">
            <a:miter lim="400000"/>
          </a:ln>
        </p:spPr>
      </p:pic>
      <p:sp>
        <p:nvSpPr>
          <p:cNvPr id="400" name="Google Shape;370;p37"/>
          <p:cNvSpPr txBox="1"/>
          <p:nvPr/>
        </p:nvSpPr>
        <p:spPr>
          <a:xfrm>
            <a:off x="6450500" y="4605149"/>
            <a:ext cx="2646601" cy="382876"/>
          </a:xfrm>
          <a:prstGeom prst="rect">
            <a:avLst/>
          </a:prstGeom>
          <a:ln>
            <a:solidFill>
              <a:srgbClr val="5484C4"/>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Montserrat ExtraLight"/>
                <a:ea typeface="Montserrat ExtraLight"/>
                <a:cs typeface="Montserrat ExtraLight"/>
                <a:sym typeface="Montserrat ExtraLight"/>
              </a:defRPr>
            </a:lvl1pPr>
          </a:lstStyle>
          <a:p>
            <a:pPr/>
            <a:r>
              <a:t>Count data: relative abundance</a:t>
            </a:r>
          </a:p>
        </p:txBody>
      </p:sp>
      <p:grpSp>
        <p:nvGrpSpPr>
          <p:cNvPr id="403" name="Google Shape;371;p37"/>
          <p:cNvGrpSpPr/>
          <p:nvPr/>
        </p:nvGrpSpPr>
        <p:grpSpPr>
          <a:xfrm>
            <a:off x="1047749" y="840474"/>
            <a:ext cx="3441302" cy="360651"/>
            <a:chOff x="0" y="0"/>
            <a:chExt cx="3441300" cy="360649"/>
          </a:xfrm>
        </p:grpSpPr>
        <p:sp>
          <p:nvSpPr>
            <p:cNvPr id="401" name="Google Shape;372;p37"/>
            <p:cNvSpPr/>
            <p:nvPr/>
          </p:nvSpPr>
          <p:spPr>
            <a:xfrm>
              <a:off x="0" y="103650"/>
              <a:ext cx="3441301" cy="146701"/>
            </a:xfrm>
            <a:prstGeom prst="rect">
              <a:avLst/>
            </a:prstGeom>
            <a:solidFill>
              <a:srgbClr val="94B4D8"/>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02" name="Google Shape;373;p37"/>
            <p:cNvSpPr txBox="1"/>
            <p:nvPr/>
          </p:nvSpPr>
          <p:spPr>
            <a:xfrm>
              <a:off x="0" y="0"/>
              <a:ext cx="2436001"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Exposed</a:t>
              </a:r>
            </a:p>
          </p:txBody>
        </p:sp>
      </p:grpSp>
      <p:grpSp>
        <p:nvGrpSpPr>
          <p:cNvPr id="406" name="Google Shape;374;p37"/>
          <p:cNvGrpSpPr/>
          <p:nvPr/>
        </p:nvGrpSpPr>
        <p:grpSpPr>
          <a:xfrm>
            <a:off x="1047749" y="2783575"/>
            <a:ext cx="3441302" cy="360651"/>
            <a:chOff x="0" y="0"/>
            <a:chExt cx="3441300" cy="360649"/>
          </a:xfrm>
        </p:grpSpPr>
        <p:sp>
          <p:nvSpPr>
            <p:cNvPr id="404" name="Google Shape;375;p37"/>
            <p:cNvSpPr/>
            <p:nvPr/>
          </p:nvSpPr>
          <p:spPr>
            <a:xfrm>
              <a:off x="0" y="103650"/>
              <a:ext cx="3441301" cy="146701"/>
            </a:xfrm>
            <a:prstGeom prst="rect">
              <a:avLst/>
            </a:prstGeom>
            <a:solidFill>
              <a:srgbClr val="A46627"/>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05" name="Google Shape;376;p37"/>
            <p:cNvSpPr txBox="1"/>
            <p:nvPr/>
          </p:nvSpPr>
          <p:spPr>
            <a:xfrm>
              <a:off x="0" y="0"/>
              <a:ext cx="2436001"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Protected</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Google Shape;381;p38" descr="Google Shape;381;p38"/>
          <p:cNvPicPr>
            <a:picLocks noChangeAspect="1"/>
          </p:cNvPicPr>
          <p:nvPr/>
        </p:nvPicPr>
        <p:blipFill>
          <a:blip r:embed="rId3">
            <a:extLst/>
          </a:blip>
          <a:srcRect l="11003" t="0" r="9662" b="37953"/>
          <a:stretch>
            <a:fillRect/>
          </a:stretch>
        </p:blipFill>
        <p:spPr>
          <a:xfrm>
            <a:off x="5643024" y="3363800"/>
            <a:ext cx="2981925" cy="1166101"/>
          </a:xfrm>
          <a:prstGeom prst="rect">
            <a:avLst/>
          </a:prstGeom>
          <a:ln w="12700">
            <a:miter lim="400000"/>
          </a:ln>
        </p:spPr>
      </p:pic>
      <p:pic>
        <p:nvPicPr>
          <p:cNvPr id="411" name="Google Shape;382;p38" descr="Google Shape;382;p38"/>
          <p:cNvPicPr>
            <a:picLocks noChangeAspect="1"/>
          </p:cNvPicPr>
          <p:nvPr/>
        </p:nvPicPr>
        <p:blipFill>
          <a:blip r:embed="rId3">
            <a:extLst/>
          </a:blip>
          <a:srcRect l="11003" t="0" r="9662" b="37953"/>
          <a:stretch>
            <a:fillRect/>
          </a:stretch>
        </p:blipFill>
        <p:spPr>
          <a:xfrm>
            <a:off x="538452" y="3460349"/>
            <a:ext cx="2817050" cy="1101603"/>
          </a:xfrm>
          <a:prstGeom prst="rect">
            <a:avLst/>
          </a:prstGeom>
          <a:ln w="12700">
            <a:miter lim="400000"/>
          </a:ln>
        </p:spPr>
      </p:pic>
      <p:pic>
        <p:nvPicPr>
          <p:cNvPr id="412" name="Google Shape;383;p38" descr="Google Shape;383;p38"/>
          <p:cNvPicPr>
            <a:picLocks noChangeAspect="1"/>
          </p:cNvPicPr>
          <p:nvPr/>
        </p:nvPicPr>
        <p:blipFill>
          <a:blip r:embed="rId4">
            <a:extLst/>
          </a:blip>
          <a:srcRect l="0" t="3903" r="16756" b="5948"/>
          <a:stretch>
            <a:fillRect/>
          </a:stretch>
        </p:blipFill>
        <p:spPr>
          <a:xfrm>
            <a:off x="230050" y="1113724"/>
            <a:ext cx="3294025" cy="3218824"/>
          </a:xfrm>
          <a:prstGeom prst="rect">
            <a:avLst/>
          </a:prstGeom>
          <a:ln w="12700">
            <a:miter lim="400000"/>
          </a:ln>
        </p:spPr>
      </p:pic>
      <p:pic>
        <p:nvPicPr>
          <p:cNvPr id="413" name="Google Shape;384;p38" descr="Google Shape;384;p38"/>
          <p:cNvPicPr>
            <a:picLocks noChangeAspect="1"/>
          </p:cNvPicPr>
          <p:nvPr/>
        </p:nvPicPr>
        <p:blipFill>
          <a:blip r:embed="rId5">
            <a:extLst/>
          </a:blip>
          <a:srcRect l="0" t="3034" r="11940" b="5574"/>
          <a:stretch>
            <a:fillRect/>
          </a:stretch>
        </p:blipFill>
        <p:spPr>
          <a:xfrm>
            <a:off x="5376300" y="1112924"/>
            <a:ext cx="3413700" cy="3197153"/>
          </a:xfrm>
          <a:prstGeom prst="rect">
            <a:avLst/>
          </a:prstGeom>
          <a:ln w="12700">
            <a:miter lim="400000"/>
          </a:ln>
        </p:spPr>
      </p:pic>
      <p:sp>
        <p:nvSpPr>
          <p:cNvPr id="414" name="Google Shape;385;p38"/>
          <p:cNvSpPr txBox="1"/>
          <p:nvPr>
            <p:ph type="title"/>
          </p:nvPr>
        </p:nvSpPr>
        <p:spPr>
          <a:xfrm>
            <a:off x="230049" y="202824"/>
            <a:ext cx="8520602" cy="572702"/>
          </a:xfrm>
          <a:prstGeom prst="rect">
            <a:avLst/>
          </a:prstGeom>
        </p:spPr>
        <p:txBody>
          <a:bodyPr/>
          <a:lstStyle>
            <a:lvl1pPr defTabSz="722376">
              <a:defRPr sz="1975"/>
            </a:lvl1pPr>
          </a:lstStyle>
          <a:p>
            <a:pPr/>
            <a:r>
              <a:t>Community-level: increased variation since 2010</a:t>
            </a:r>
          </a:p>
        </p:txBody>
      </p:sp>
      <p:sp>
        <p:nvSpPr>
          <p:cNvPr id="415" name="Google Shape;386;p38"/>
          <p:cNvSpPr txBox="1"/>
          <p:nvPr/>
        </p:nvSpPr>
        <p:spPr>
          <a:xfrm>
            <a:off x="4399424" y="1189925"/>
            <a:ext cx="1027501" cy="1106776"/>
          </a:xfrm>
          <a:prstGeom prst="rect">
            <a:avLst/>
          </a:prstGeom>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lgn="r">
              <a:defRPr>
                <a:latin typeface="Quicksand Regular"/>
                <a:ea typeface="Quicksand Regular"/>
                <a:cs typeface="Quicksand Regular"/>
                <a:sym typeface="Quicksand Regular"/>
              </a:defRPr>
            </a:pPr>
            <a:r>
              <a:t>Are adults </a:t>
            </a:r>
            <a:r>
              <a:rPr>
                <a:solidFill>
                  <a:srgbClr val="94B4D8"/>
                </a:solidFill>
                <a:latin typeface="Quicksand Bold"/>
                <a:ea typeface="Quicksand Bold"/>
                <a:cs typeface="Quicksand Bold"/>
                <a:sym typeface="Quicksand Bold"/>
              </a:rPr>
              <a:t>mobile</a:t>
            </a:r>
            <a:r>
              <a:t> or </a:t>
            </a:r>
            <a:r>
              <a:rPr>
                <a:solidFill>
                  <a:srgbClr val="543414"/>
                </a:solidFill>
                <a:latin typeface="Quicksand Bold"/>
                <a:ea typeface="Quicksand Bold"/>
                <a:cs typeface="Quicksand Bold"/>
                <a:sym typeface="Quicksand Bold"/>
              </a:rPr>
              <a:t>sessile</a:t>
            </a:r>
            <a:r>
              <a:t>?</a:t>
            </a:r>
          </a:p>
        </p:txBody>
      </p:sp>
      <p:sp>
        <p:nvSpPr>
          <p:cNvPr id="416" name="Google Shape;390;p38"/>
          <p:cNvSpPr/>
          <p:nvPr/>
        </p:nvSpPr>
        <p:spPr>
          <a:xfrm>
            <a:off x="2625500" y="1259574"/>
            <a:ext cx="7801" cy="3078301"/>
          </a:xfrm>
          <a:prstGeom prst="line">
            <a:avLst/>
          </a:prstGeom>
          <a:ln w="19050">
            <a:solidFill>
              <a:srgbClr val="793E37"/>
            </a:solidFill>
          </a:ln>
        </p:spPr>
        <p:txBody>
          <a:bodyPr lIns="0" tIns="0" rIns="0" bIns="0"/>
          <a:lstStyle/>
          <a:p>
            <a:pPr/>
          </a:p>
        </p:txBody>
      </p:sp>
      <p:sp>
        <p:nvSpPr>
          <p:cNvPr id="417" name="Google Shape;391;p38"/>
          <p:cNvSpPr/>
          <p:nvPr/>
        </p:nvSpPr>
        <p:spPr>
          <a:xfrm>
            <a:off x="7821775" y="1362149"/>
            <a:ext cx="16501" cy="2999102"/>
          </a:xfrm>
          <a:prstGeom prst="line">
            <a:avLst/>
          </a:prstGeom>
          <a:ln w="19050">
            <a:solidFill>
              <a:srgbClr val="793E37"/>
            </a:solidFill>
          </a:ln>
        </p:spPr>
        <p:txBody>
          <a:bodyPr lIns="0" tIns="0" rIns="0" bIns="0"/>
          <a:lstStyle/>
          <a:p>
            <a:pPr/>
          </a:p>
        </p:txBody>
      </p:sp>
      <p:sp>
        <p:nvSpPr>
          <p:cNvPr id="418" name="Google Shape;392;p38"/>
          <p:cNvSpPr txBox="1"/>
          <p:nvPr/>
        </p:nvSpPr>
        <p:spPr>
          <a:xfrm>
            <a:off x="-473651" y="1150250"/>
            <a:ext cx="3339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E</a:t>
            </a:r>
          </a:p>
        </p:txBody>
      </p:sp>
      <p:sp>
        <p:nvSpPr>
          <p:cNvPr id="419" name="Google Shape;393;p38"/>
          <p:cNvSpPr txBox="1"/>
          <p:nvPr/>
        </p:nvSpPr>
        <p:spPr>
          <a:xfrm>
            <a:off x="9239549" y="961949"/>
            <a:ext cx="3339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E</a:t>
            </a:r>
          </a:p>
        </p:txBody>
      </p:sp>
      <p:sp>
        <p:nvSpPr>
          <p:cNvPr id="420" name="Google Shape;394;p38"/>
          <p:cNvSpPr/>
          <p:nvPr/>
        </p:nvSpPr>
        <p:spPr>
          <a:xfrm>
            <a:off x="-1011850" y="4333337"/>
            <a:ext cx="872100" cy="782701"/>
          </a:xfrm>
          <a:prstGeom prst="rect">
            <a:avLst/>
          </a:prstGeom>
          <a:solidFill>
            <a:srgbClr val="FFFFFF"/>
          </a:solidFill>
          <a:ln>
            <a:solidFill>
              <a:srgbClr val="FFFFFF"/>
            </a:solidFill>
          </a:ln>
        </p:spPr>
        <p:txBody>
          <a:bodyPr lIns="0" tIns="0" rIns="0" bIns="0" anchor="ctr"/>
          <a:lstStyle/>
          <a:p>
            <a:pPr/>
          </a:p>
        </p:txBody>
      </p:sp>
      <p:sp>
        <p:nvSpPr>
          <p:cNvPr id="421" name="Google Shape;395;p38"/>
          <p:cNvSpPr txBox="1"/>
          <p:nvPr/>
        </p:nvSpPr>
        <p:spPr>
          <a:xfrm>
            <a:off x="3524074" y="3299850"/>
            <a:ext cx="1105201" cy="1563976"/>
          </a:xfrm>
          <a:prstGeom prst="rect">
            <a:avLst/>
          </a:prstGeom>
          <a:solidFill>
            <a:srgbClr val="FFFFFF"/>
          </a:solidFill>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defRPr>
                <a:latin typeface="Quicksand Regular"/>
                <a:ea typeface="Quicksand Regular"/>
                <a:cs typeface="Quicksand Regular"/>
                <a:sym typeface="Quicksand Regular"/>
              </a:defRPr>
            </a:pPr>
            <a:r>
              <a:t>How big are adults?</a:t>
            </a:r>
          </a:p>
          <a:p>
            <a:pPr>
              <a:defRPr>
                <a:solidFill>
                  <a:srgbClr val="B4CAE3"/>
                </a:solidFill>
                <a:latin typeface="Quicksand Bold"/>
                <a:ea typeface="Quicksand Bold"/>
                <a:cs typeface="Quicksand Bold"/>
                <a:sym typeface="Quicksand Bold"/>
              </a:defRPr>
            </a:pPr>
            <a:r>
              <a:t>&gt; 5cm</a:t>
            </a:r>
            <a:br/>
            <a:r>
              <a:rPr>
                <a:solidFill>
                  <a:srgbClr val="94B4D8"/>
                </a:solidFill>
              </a:rPr>
              <a:t>5-20cm</a:t>
            </a:r>
            <a:br>
              <a:rPr>
                <a:solidFill>
                  <a:srgbClr val="94B4D8"/>
                </a:solidFill>
              </a:rPr>
            </a:br>
            <a:r>
              <a:rPr>
                <a:solidFill>
                  <a:srgbClr val="374658"/>
                </a:solidFill>
              </a:rPr>
              <a:t>21-50cm</a:t>
            </a:r>
          </a:p>
        </p:txBody>
      </p:sp>
      <p:sp>
        <p:nvSpPr>
          <p:cNvPr id="422" name="Google Shape;396;p38"/>
          <p:cNvSpPr/>
          <p:nvPr/>
        </p:nvSpPr>
        <p:spPr>
          <a:xfrm>
            <a:off x="9144000" y="1486499"/>
            <a:ext cx="872099" cy="782701"/>
          </a:xfrm>
          <a:prstGeom prst="rect">
            <a:avLst/>
          </a:prstGeom>
          <a:solidFill>
            <a:srgbClr val="FFFFFF"/>
          </a:solidFill>
          <a:ln>
            <a:solidFill>
              <a:srgbClr val="FFFFFF"/>
            </a:solidFill>
          </a:ln>
        </p:spPr>
        <p:txBody>
          <a:bodyPr lIns="0" tIns="0" rIns="0" bIns="0" anchor="ctr"/>
          <a:lstStyle/>
          <a:p>
            <a:pPr/>
          </a:p>
        </p:txBody>
      </p:sp>
      <p:sp>
        <p:nvSpPr>
          <p:cNvPr id="423" name="Google Shape;397;p38"/>
          <p:cNvSpPr/>
          <p:nvPr/>
        </p:nvSpPr>
        <p:spPr>
          <a:xfrm>
            <a:off x="9394749" y="3136338"/>
            <a:ext cx="872100" cy="782701"/>
          </a:xfrm>
          <a:prstGeom prst="rect">
            <a:avLst/>
          </a:prstGeom>
          <a:solidFill>
            <a:srgbClr val="FFFFFF"/>
          </a:solidFill>
          <a:ln>
            <a:solidFill>
              <a:srgbClr val="FFFFFF"/>
            </a:solidFill>
          </a:ln>
        </p:spPr>
        <p:txBody>
          <a:bodyPr lIns="0" tIns="0" rIns="0" bIns="0" anchor="ctr"/>
          <a:lstStyle/>
          <a:p>
            <a:pPr/>
          </a:p>
        </p:txBody>
      </p:sp>
      <p:sp>
        <p:nvSpPr>
          <p:cNvPr id="424" name="Google Shape;398;p38"/>
          <p:cNvSpPr txBox="1"/>
          <p:nvPr/>
        </p:nvSpPr>
        <p:spPr>
          <a:xfrm>
            <a:off x="6450500" y="4605149"/>
            <a:ext cx="2646601" cy="382876"/>
          </a:xfrm>
          <a:prstGeom prst="rect">
            <a:avLst/>
          </a:prstGeom>
          <a:ln>
            <a:solidFill>
              <a:srgbClr val="5484C4"/>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defRPr sz="1200">
                <a:latin typeface="Montserrat ExtraLight"/>
                <a:ea typeface="Montserrat ExtraLight"/>
                <a:cs typeface="Montserrat ExtraLight"/>
                <a:sym typeface="Montserrat ExtraLight"/>
              </a:defRPr>
            </a:lvl1pPr>
          </a:lstStyle>
          <a:p>
            <a:pPr/>
            <a:r>
              <a:t>Count data: relative abundance</a:t>
            </a:r>
          </a:p>
        </p:txBody>
      </p:sp>
      <p:pic>
        <p:nvPicPr>
          <p:cNvPr id="425" name="Google Shape;399;p38" descr="Google Shape;399;p38"/>
          <p:cNvPicPr>
            <a:picLocks noChangeAspect="1"/>
          </p:cNvPicPr>
          <p:nvPr/>
        </p:nvPicPr>
        <p:blipFill>
          <a:blip r:embed="rId6">
            <a:extLst/>
          </a:blip>
          <a:stretch>
            <a:fillRect/>
          </a:stretch>
        </p:blipFill>
        <p:spPr>
          <a:xfrm>
            <a:off x="3944177" y="2220224"/>
            <a:ext cx="1012011" cy="831301"/>
          </a:xfrm>
          <a:prstGeom prst="rect">
            <a:avLst/>
          </a:prstGeom>
          <a:ln w="12700">
            <a:miter lim="400000"/>
          </a:ln>
        </p:spPr>
      </p:pic>
      <p:grpSp>
        <p:nvGrpSpPr>
          <p:cNvPr id="428" name="Google Shape;400;p38"/>
          <p:cNvGrpSpPr/>
          <p:nvPr/>
        </p:nvGrpSpPr>
        <p:grpSpPr>
          <a:xfrm>
            <a:off x="502887" y="1032149"/>
            <a:ext cx="2959520" cy="360651"/>
            <a:chOff x="0" y="0"/>
            <a:chExt cx="2959518" cy="360649"/>
          </a:xfrm>
        </p:grpSpPr>
        <p:sp>
          <p:nvSpPr>
            <p:cNvPr id="426" name="Google Shape;401;p38"/>
            <p:cNvSpPr/>
            <p:nvPr/>
          </p:nvSpPr>
          <p:spPr>
            <a:xfrm>
              <a:off x="0" y="103650"/>
              <a:ext cx="2959519" cy="146701"/>
            </a:xfrm>
            <a:prstGeom prst="rect">
              <a:avLst/>
            </a:prstGeom>
            <a:solidFill>
              <a:srgbClr val="94B4D8"/>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27" name="Google Shape;402;p38"/>
            <p:cNvSpPr txBox="1"/>
            <p:nvPr/>
          </p:nvSpPr>
          <p:spPr>
            <a:xfrm>
              <a:off x="0" y="0"/>
              <a:ext cx="2094961"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Exposed</a:t>
              </a:r>
            </a:p>
          </p:txBody>
        </p:sp>
      </p:grpSp>
      <p:grpSp>
        <p:nvGrpSpPr>
          <p:cNvPr id="431" name="Google Shape;403;p38"/>
          <p:cNvGrpSpPr/>
          <p:nvPr/>
        </p:nvGrpSpPr>
        <p:grpSpPr>
          <a:xfrm>
            <a:off x="502879" y="2621725"/>
            <a:ext cx="2959520" cy="360651"/>
            <a:chOff x="0" y="0"/>
            <a:chExt cx="2959518" cy="360649"/>
          </a:xfrm>
        </p:grpSpPr>
        <p:sp>
          <p:nvSpPr>
            <p:cNvPr id="429" name="Google Shape;404;p38"/>
            <p:cNvSpPr/>
            <p:nvPr/>
          </p:nvSpPr>
          <p:spPr>
            <a:xfrm>
              <a:off x="0" y="103650"/>
              <a:ext cx="2959519" cy="146701"/>
            </a:xfrm>
            <a:prstGeom prst="rect">
              <a:avLst/>
            </a:prstGeom>
            <a:solidFill>
              <a:srgbClr val="A46627"/>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30" name="Google Shape;405;p38"/>
            <p:cNvSpPr txBox="1"/>
            <p:nvPr/>
          </p:nvSpPr>
          <p:spPr>
            <a:xfrm>
              <a:off x="0" y="0"/>
              <a:ext cx="2094961"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Protected</a:t>
              </a:r>
            </a:p>
          </p:txBody>
        </p:sp>
      </p:grpSp>
      <p:grpSp>
        <p:nvGrpSpPr>
          <p:cNvPr id="434" name="Google Shape;406;p38"/>
          <p:cNvGrpSpPr/>
          <p:nvPr/>
        </p:nvGrpSpPr>
        <p:grpSpPr>
          <a:xfrm>
            <a:off x="5643020" y="1032149"/>
            <a:ext cx="3077211" cy="360651"/>
            <a:chOff x="0" y="0"/>
            <a:chExt cx="3077210" cy="360649"/>
          </a:xfrm>
        </p:grpSpPr>
        <p:sp>
          <p:nvSpPr>
            <p:cNvPr id="432" name="Google Shape;407;p38"/>
            <p:cNvSpPr/>
            <p:nvPr/>
          </p:nvSpPr>
          <p:spPr>
            <a:xfrm>
              <a:off x="0" y="103650"/>
              <a:ext cx="3077211" cy="146701"/>
            </a:xfrm>
            <a:prstGeom prst="rect">
              <a:avLst/>
            </a:prstGeom>
            <a:solidFill>
              <a:srgbClr val="94B4D8"/>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33" name="Google Shape;408;p38"/>
            <p:cNvSpPr txBox="1"/>
            <p:nvPr/>
          </p:nvSpPr>
          <p:spPr>
            <a:xfrm>
              <a:off x="0" y="0"/>
              <a:ext cx="2178272"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Exposed</a:t>
              </a:r>
            </a:p>
          </p:txBody>
        </p:sp>
      </p:grpSp>
      <p:grpSp>
        <p:nvGrpSpPr>
          <p:cNvPr id="437" name="Google Shape;409;p38"/>
          <p:cNvGrpSpPr/>
          <p:nvPr/>
        </p:nvGrpSpPr>
        <p:grpSpPr>
          <a:xfrm>
            <a:off x="5642952" y="2621725"/>
            <a:ext cx="3077211" cy="360651"/>
            <a:chOff x="0" y="0"/>
            <a:chExt cx="3077210" cy="360649"/>
          </a:xfrm>
        </p:grpSpPr>
        <p:sp>
          <p:nvSpPr>
            <p:cNvPr id="435" name="Google Shape;410;p38"/>
            <p:cNvSpPr/>
            <p:nvPr/>
          </p:nvSpPr>
          <p:spPr>
            <a:xfrm>
              <a:off x="0" y="103650"/>
              <a:ext cx="3077211" cy="146701"/>
            </a:xfrm>
            <a:prstGeom prst="rect">
              <a:avLst/>
            </a:prstGeom>
            <a:solidFill>
              <a:srgbClr val="A46627"/>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36" name="Google Shape;411;p38"/>
            <p:cNvSpPr txBox="1"/>
            <p:nvPr/>
          </p:nvSpPr>
          <p:spPr>
            <a:xfrm>
              <a:off x="0" y="0"/>
              <a:ext cx="2178272"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Protected</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Google Shape;416;p39" descr="Google Shape;416;p39"/>
          <p:cNvPicPr>
            <a:picLocks noChangeAspect="1"/>
          </p:cNvPicPr>
          <p:nvPr/>
        </p:nvPicPr>
        <p:blipFill>
          <a:blip r:embed="rId2">
            <a:extLst/>
          </a:blip>
          <a:srcRect l="11003" t="0" r="9662" b="37953"/>
          <a:stretch>
            <a:fillRect/>
          </a:stretch>
        </p:blipFill>
        <p:spPr>
          <a:xfrm>
            <a:off x="4836274" y="3312524"/>
            <a:ext cx="3726767" cy="1457350"/>
          </a:xfrm>
          <a:prstGeom prst="rect">
            <a:avLst/>
          </a:prstGeom>
          <a:ln w="12700">
            <a:miter lim="400000"/>
          </a:ln>
        </p:spPr>
      </p:pic>
      <p:pic>
        <p:nvPicPr>
          <p:cNvPr id="442" name="Google Shape;417;p39" descr="Google Shape;417;p39"/>
          <p:cNvPicPr>
            <a:picLocks noChangeAspect="1"/>
          </p:cNvPicPr>
          <p:nvPr/>
        </p:nvPicPr>
        <p:blipFill>
          <a:blip r:embed="rId2">
            <a:extLst/>
          </a:blip>
          <a:srcRect l="11003" t="0" r="9662" b="37953"/>
          <a:stretch>
            <a:fillRect/>
          </a:stretch>
        </p:blipFill>
        <p:spPr>
          <a:xfrm>
            <a:off x="475200" y="3322237"/>
            <a:ext cx="3677123" cy="1437940"/>
          </a:xfrm>
          <a:prstGeom prst="rect">
            <a:avLst/>
          </a:prstGeom>
          <a:ln w="12700">
            <a:miter lim="400000"/>
          </a:ln>
        </p:spPr>
      </p:pic>
      <p:pic>
        <p:nvPicPr>
          <p:cNvPr id="443" name="Google Shape;418;p39" descr="Google Shape;418;p39"/>
          <p:cNvPicPr>
            <a:picLocks noChangeAspect="1"/>
          </p:cNvPicPr>
          <p:nvPr/>
        </p:nvPicPr>
        <p:blipFill>
          <a:blip r:embed="rId3">
            <a:extLst/>
          </a:blip>
          <a:srcRect l="5615" t="6276" r="0" b="5562"/>
          <a:stretch>
            <a:fillRect/>
          </a:stretch>
        </p:blipFill>
        <p:spPr>
          <a:xfrm>
            <a:off x="4777275" y="1126375"/>
            <a:ext cx="3947900" cy="3327353"/>
          </a:xfrm>
          <a:prstGeom prst="rect">
            <a:avLst/>
          </a:prstGeom>
          <a:ln w="12700">
            <a:miter lim="400000"/>
          </a:ln>
        </p:spPr>
      </p:pic>
      <p:pic>
        <p:nvPicPr>
          <p:cNvPr id="444" name="Google Shape;419;p39" descr="Google Shape;419;p39"/>
          <p:cNvPicPr>
            <a:picLocks noChangeAspect="1"/>
          </p:cNvPicPr>
          <p:nvPr/>
        </p:nvPicPr>
        <p:blipFill>
          <a:blip r:embed="rId4">
            <a:extLst/>
          </a:blip>
          <a:srcRect l="5356" t="6165" r="0" b="6627"/>
          <a:stretch>
            <a:fillRect/>
          </a:stretch>
        </p:blipFill>
        <p:spPr>
          <a:xfrm>
            <a:off x="429700" y="1237124"/>
            <a:ext cx="3877048" cy="3223704"/>
          </a:xfrm>
          <a:prstGeom prst="rect">
            <a:avLst/>
          </a:prstGeom>
          <a:ln w="12700">
            <a:miter lim="400000"/>
          </a:ln>
        </p:spPr>
      </p:pic>
      <p:sp>
        <p:nvSpPr>
          <p:cNvPr id="445" name="Google Shape;420;p39"/>
          <p:cNvSpPr txBox="1"/>
          <p:nvPr>
            <p:ph type="title"/>
          </p:nvPr>
        </p:nvSpPr>
        <p:spPr>
          <a:xfrm>
            <a:off x="230049" y="202824"/>
            <a:ext cx="8520602" cy="572702"/>
          </a:xfrm>
          <a:prstGeom prst="rect">
            <a:avLst/>
          </a:prstGeom>
        </p:spPr>
        <p:txBody>
          <a:bodyPr/>
          <a:lstStyle>
            <a:lvl1pPr defTabSz="722376">
              <a:defRPr sz="1975"/>
            </a:lvl1pPr>
          </a:lstStyle>
          <a:p>
            <a:pPr/>
            <a:r>
              <a:t>Algal traits did not show a strong trend</a:t>
            </a:r>
          </a:p>
        </p:txBody>
      </p:sp>
      <p:sp>
        <p:nvSpPr>
          <p:cNvPr id="446" name="Google Shape;421;p39"/>
          <p:cNvSpPr txBox="1"/>
          <p:nvPr/>
        </p:nvSpPr>
        <p:spPr>
          <a:xfrm>
            <a:off x="9331649" y="1604350"/>
            <a:ext cx="3339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E</a:t>
            </a:r>
          </a:p>
        </p:txBody>
      </p:sp>
      <p:sp>
        <p:nvSpPr>
          <p:cNvPr id="447" name="Google Shape;422;p39"/>
          <p:cNvSpPr txBox="1"/>
          <p:nvPr/>
        </p:nvSpPr>
        <p:spPr>
          <a:xfrm>
            <a:off x="-597850" y="2171550"/>
            <a:ext cx="3339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E</a:t>
            </a:r>
          </a:p>
        </p:txBody>
      </p:sp>
      <p:sp>
        <p:nvSpPr>
          <p:cNvPr id="448" name="Google Shape;423;p39"/>
          <p:cNvSpPr txBox="1"/>
          <p:nvPr/>
        </p:nvSpPr>
        <p:spPr>
          <a:xfrm>
            <a:off x="94349" y="775524"/>
            <a:ext cx="1277402" cy="1335376"/>
          </a:xfrm>
          <a:prstGeom prst="rect">
            <a:avLst/>
          </a:prstGeom>
          <a:solidFill>
            <a:srgbClr val="FFFFFF"/>
          </a:solidFill>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defRPr>
                <a:latin typeface="Quicksand Regular"/>
                <a:ea typeface="Quicksand Regular"/>
                <a:cs typeface="Quicksand Regular"/>
                <a:sym typeface="Quicksand Regular"/>
              </a:defRPr>
            </a:pPr>
            <a:r>
              <a:t>Morphology: </a:t>
            </a:r>
            <a:r>
              <a:rPr>
                <a:solidFill>
                  <a:srgbClr val="94B4D8"/>
                </a:solidFill>
                <a:latin typeface="Quicksand Bold"/>
                <a:ea typeface="Quicksand Bold"/>
                <a:cs typeface="Quicksand Bold"/>
                <a:sym typeface="Quicksand Bold"/>
              </a:rPr>
              <a:t>Branched</a:t>
            </a:r>
            <a:endParaRPr>
              <a:solidFill>
                <a:srgbClr val="94B4D8"/>
              </a:solidFill>
              <a:latin typeface="Quicksand Bold"/>
              <a:ea typeface="Quicksand Bold"/>
              <a:cs typeface="Quicksand Bold"/>
              <a:sym typeface="Quicksand Bold"/>
            </a:endParaRPr>
          </a:p>
          <a:p>
            <a:pPr>
              <a:defRPr>
                <a:solidFill>
                  <a:srgbClr val="5484C4"/>
                </a:solidFill>
                <a:latin typeface="Quicksand Bold"/>
                <a:ea typeface="Quicksand Bold"/>
                <a:cs typeface="Quicksand Bold"/>
                <a:sym typeface="Quicksand Bold"/>
              </a:defRPr>
            </a:pPr>
            <a:r>
              <a:t>Crustose</a:t>
            </a:r>
          </a:p>
          <a:p>
            <a:pPr>
              <a:defRPr>
                <a:solidFill>
                  <a:srgbClr val="938953"/>
                </a:solidFill>
                <a:latin typeface="Quicksand Bold"/>
                <a:ea typeface="Quicksand Bold"/>
                <a:cs typeface="Quicksand Bold"/>
                <a:sym typeface="Quicksand Bold"/>
              </a:defRPr>
            </a:pPr>
            <a:r>
              <a:t>Leathery</a:t>
            </a:r>
            <a:r>
              <a:rPr>
                <a:solidFill>
                  <a:srgbClr val="000000"/>
                </a:solidFill>
                <a:latin typeface="Quicksand Regular"/>
                <a:ea typeface="Quicksand Regular"/>
                <a:cs typeface="Quicksand Regular"/>
                <a:sym typeface="Quicksand Regular"/>
              </a:rPr>
              <a:t> </a:t>
            </a:r>
            <a:endParaRPr>
              <a:solidFill>
                <a:srgbClr val="543414"/>
              </a:solidFill>
            </a:endParaRPr>
          </a:p>
          <a:p>
            <a:pPr>
              <a:defRPr>
                <a:solidFill>
                  <a:srgbClr val="543414"/>
                </a:solidFill>
                <a:latin typeface="Quicksand Bold"/>
                <a:ea typeface="Quicksand Bold"/>
                <a:cs typeface="Quicksand Bold"/>
                <a:sym typeface="Quicksand Bold"/>
              </a:defRPr>
            </a:pPr>
            <a:r>
              <a:t>Articulated</a:t>
            </a:r>
          </a:p>
        </p:txBody>
      </p:sp>
      <p:sp>
        <p:nvSpPr>
          <p:cNvPr id="449" name="Google Shape;424;p39"/>
          <p:cNvSpPr txBox="1"/>
          <p:nvPr/>
        </p:nvSpPr>
        <p:spPr>
          <a:xfrm>
            <a:off x="4777275" y="883224"/>
            <a:ext cx="1466101" cy="1106776"/>
          </a:xfrm>
          <a:prstGeom prst="rect">
            <a:avLst/>
          </a:prstGeom>
          <a:solidFill>
            <a:srgbClr val="FFFFFF"/>
          </a:solidFill>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lgn="r">
              <a:defRPr>
                <a:latin typeface="Quicksand Regular"/>
                <a:ea typeface="Quicksand Regular"/>
                <a:cs typeface="Quicksand Regular"/>
                <a:sym typeface="Quicksand Regular"/>
              </a:defRPr>
            </a:pPr>
            <a:r>
              <a:t>Vertical space:</a:t>
            </a:r>
            <a:endParaRPr>
              <a:solidFill>
                <a:srgbClr val="5484C4"/>
              </a:solidFill>
              <a:latin typeface="Quicksand Bold"/>
              <a:ea typeface="Quicksand Bold"/>
              <a:cs typeface="Quicksand Bold"/>
              <a:sym typeface="Quicksand Bold"/>
            </a:endParaRPr>
          </a:p>
          <a:p>
            <a:pPr algn="r">
              <a:defRPr>
                <a:solidFill>
                  <a:srgbClr val="938953"/>
                </a:solidFill>
                <a:latin typeface="Quicksand Bold"/>
                <a:ea typeface="Quicksand Bold"/>
                <a:cs typeface="Quicksand Bold"/>
                <a:sym typeface="Quicksand Bold"/>
              </a:defRPr>
            </a:pPr>
            <a:r>
              <a:t>Canopy</a:t>
            </a:r>
          </a:p>
          <a:p>
            <a:pPr algn="r">
              <a:defRPr>
                <a:solidFill>
                  <a:srgbClr val="94B4D8"/>
                </a:solidFill>
                <a:latin typeface="Quicksand Bold"/>
                <a:ea typeface="Quicksand Bold"/>
                <a:cs typeface="Quicksand Bold"/>
                <a:sym typeface="Quicksand Bold"/>
              </a:defRPr>
            </a:pPr>
            <a:r>
              <a:t>Subcanopy </a:t>
            </a:r>
          </a:p>
          <a:p>
            <a:pPr algn="r">
              <a:defRPr>
                <a:solidFill>
                  <a:srgbClr val="543414"/>
                </a:solidFill>
                <a:latin typeface="Quicksand Bold"/>
                <a:ea typeface="Quicksand Bold"/>
                <a:cs typeface="Quicksand Bold"/>
                <a:sym typeface="Quicksand Bold"/>
              </a:defRPr>
            </a:pPr>
            <a:r>
              <a:t>Turf</a:t>
            </a:r>
          </a:p>
        </p:txBody>
      </p:sp>
      <p:sp>
        <p:nvSpPr>
          <p:cNvPr id="450" name="Google Shape;425;p39"/>
          <p:cNvSpPr txBox="1"/>
          <p:nvPr/>
        </p:nvSpPr>
        <p:spPr>
          <a:xfrm>
            <a:off x="6028799" y="4721600"/>
            <a:ext cx="3078001" cy="370176"/>
          </a:xfrm>
          <a:prstGeom prst="rect">
            <a:avLst/>
          </a:prstGeom>
          <a:ln>
            <a:solidFill>
              <a:srgbClr val="5484C4"/>
            </a:solidFill>
            <a:prstDash val="dot"/>
          </a:ln>
          <a:extLst>
            <a:ext uri="{C572A759-6A51-4108-AA02-DFA0A04FC94B}">
              <ma14:wrappingTextBoxFlag xmlns:ma14="http://schemas.microsoft.com/office/mac/drawingml/2011/main" val="1"/>
            </a:ext>
          </a:extLst>
        </p:spPr>
        <p:txBody>
          <a:bodyPr lIns="91424" tIns="91424" rIns="91424" bIns="91424">
            <a:spAutoFit/>
          </a:bodyPr>
          <a:lstStyle>
            <a:lvl1pPr>
              <a:defRPr sz="1100">
                <a:latin typeface="Montserrat ExtraLight"/>
                <a:ea typeface="Montserrat ExtraLight"/>
                <a:cs typeface="Montserrat ExtraLight"/>
                <a:sym typeface="Montserrat ExtraLight"/>
              </a:defRPr>
            </a:lvl1pPr>
          </a:lstStyle>
          <a:p>
            <a:pPr/>
            <a:r>
              <a:t>Percent cover data: relative abundance</a:t>
            </a:r>
          </a:p>
        </p:txBody>
      </p:sp>
      <p:pic>
        <p:nvPicPr>
          <p:cNvPr id="451" name="Google Shape;426;p39" descr="Google Shape;426;p39"/>
          <p:cNvPicPr>
            <a:picLocks noChangeAspect="1"/>
          </p:cNvPicPr>
          <p:nvPr/>
        </p:nvPicPr>
        <p:blipFill>
          <a:blip r:embed="rId5">
            <a:extLst/>
          </a:blip>
          <a:stretch>
            <a:fillRect/>
          </a:stretch>
        </p:blipFill>
        <p:spPr>
          <a:xfrm>
            <a:off x="8228549" y="80452"/>
            <a:ext cx="797451" cy="807273"/>
          </a:xfrm>
          <a:prstGeom prst="rect">
            <a:avLst/>
          </a:prstGeom>
          <a:ln w="12700">
            <a:miter lim="400000"/>
          </a:ln>
        </p:spPr>
      </p:pic>
      <p:sp>
        <p:nvSpPr>
          <p:cNvPr id="452" name="Google Shape;390;p38"/>
          <p:cNvSpPr/>
          <p:nvPr/>
        </p:nvSpPr>
        <p:spPr>
          <a:xfrm>
            <a:off x="7605214" y="1246382"/>
            <a:ext cx="1" cy="3205301"/>
          </a:xfrm>
          <a:prstGeom prst="line">
            <a:avLst/>
          </a:prstGeom>
          <a:ln w="19050">
            <a:solidFill>
              <a:srgbClr val="793E37"/>
            </a:solidFill>
          </a:ln>
        </p:spPr>
        <p:txBody>
          <a:bodyPr lIns="0" tIns="0" rIns="0" bIns="0"/>
          <a:lstStyle/>
          <a:p>
            <a:pPr/>
          </a:p>
        </p:txBody>
      </p:sp>
      <p:grpSp>
        <p:nvGrpSpPr>
          <p:cNvPr id="455" name="Google Shape;427;p39"/>
          <p:cNvGrpSpPr/>
          <p:nvPr/>
        </p:nvGrpSpPr>
        <p:grpSpPr>
          <a:xfrm>
            <a:off x="6243394" y="1069049"/>
            <a:ext cx="2436441" cy="360651"/>
            <a:chOff x="0" y="0"/>
            <a:chExt cx="2436440" cy="360649"/>
          </a:xfrm>
        </p:grpSpPr>
        <p:sp>
          <p:nvSpPr>
            <p:cNvPr id="453" name="Google Shape;428;p39"/>
            <p:cNvSpPr/>
            <p:nvPr/>
          </p:nvSpPr>
          <p:spPr>
            <a:xfrm>
              <a:off x="0" y="103650"/>
              <a:ext cx="2436441" cy="146701"/>
            </a:xfrm>
            <a:prstGeom prst="rect">
              <a:avLst/>
            </a:prstGeom>
            <a:solidFill>
              <a:srgbClr val="94B4D8"/>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54" name="Google Shape;429;p39"/>
            <p:cNvSpPr txBox="1"/>
            <p:nvPr/>
          </p:nvSpPr>
          <p:spPr>
            <a:xfrm>
              <a:off x="0" y="0"/>
              <a:ext cx="1724688"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Exposed</a:t>
              </a:r>
            </a:p>
          </p:txBody>
        </p:sp>
      </p:grpSp>
      <p:sp>
        <p:nvSpPr>
          <p:cNvPr id="456" name="Google Shape;390;p38"/>
          <p:cNvSpPr/>
          <p:nvPr/>
        </p:nvSpPr>
        <p:spPr>
          <a:xfrm>
            <a:off x="3197000" y="1386574"/>
            <a:ext cx="7800" cy="3078301"/>
          </a:xfrm>
          <a:prstGeom prst="line">
            <a:avLst/>
          </a:prstGeom>
          <a:ln w="19050">
            <a:solidFill>
              <a:srgbClr val="793E37"/>
            </a:solidFill>
          </a:ln>
        </p:spPr>
        <p:txBody>
          <a:bodyPr lIns="0" tIns="0" rIns="0" bIns="0"/>
          <a:lstStyle/>
          <a:p>
            <a:pPr/>
          </a:p>
        </p:txBody>
      </p:sp>
      <p:grpSp>
        <p:nvGrpSpPr>
          <p:cNvPr id="459" name="Google Shape;430;p39"/>
          <p:cNvGrpSpPr/>
          <p:nvPr/>
        </p:nvGrpSpPr>
        <p:grpSpPr>
          <a:xfrm>
            <a:off x="429711" y="2804899"/>
            <a:ext cx="3830388" cy="360651"/>
            <a:chOff x="0" y="0"/>
            <a:chExt cx="3830387" cy="360649"/>
          </a:xfrm>
        </p:grpSpPr>
        <p:sp>
          <p:nvSpPr>
            <p:cNvPr id="457" name="Google Shape;431;p39"/>
            <p:cNvSpPr/>
            <p:nvPr/>
          </p:nvSpPr>
          <p:spPr>
            <a:xfrm>
              <a:off x="20523" y="103650"/>
              <a:ext cx="3809865" cy="146701"/>
            </a:xfrm>
            <a:prstGeom prst="rect">
              <a:avLst/>
            </a:prstGeom>
            <a:solidFill>
              <a:srgbClr val="A46627"/>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58" name="Google Shape;432;p39"/>
            <p:cNvSpPr txBox="1"/>
            <p:nvPr/>
          </p:nvSpPr>
          <p:spPr>
            <a:xfrm>
              <a:off x="0" y="0"/>
              <a:ext cx="2717489"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Protected</a:t>
              </a:r>
            </a:p>
          </p:txBody>
        </p:sp>
      </p:grpSp>
      <p:grpSp>
        <p:nvGrpSpPr>
          <p:cNvPr id="462" name="Google Shape;433;p39"/>
          <p:cNvGrpSpPr/>
          <p:nvPr/>
        </p:nvGrpSpPr>
        <p:grpSpPr>
          <a:xfrm>
            <a:off x="1371730" y="1175424"/>
            <a:ext cx="2888284" cy="360651"/>
            <a:chOff x="0" y="0"/>
            <a:chExt cx="2888283" cy="360649"/>
          </a:xfrm>
        </p:grpSpPr>
        <p:sp>
          <p:nvSpPr>
            <p:cNvPr id="460" name="Google Shape;434;p39"/>
            <p:cNvSpPr/>
            <p:nvPr/>
          </p:nvSpPr>
          <p:spPr>
            <a:xfrm>
              <a:off x="0" y="103650"/>
              <a:ext cx="2888284" cy="146701"/>
            </a:xfrm>
            <a:prstGeom prst="rect">
              <a:avLst/>
            </a:prstGeom>
            <a:solidFill>
              <a:srgbClr val="94B4D8"/>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61" name="Google Shape;435;p39"/>
            <p:cNvSpPr txBox="1"/>
            <p:nvPr/>
          </p:nvSpPr>
          <p:spPr>
            <a:xfrm>
              <a:off x="0" y="0"/>
              <a:ext cx="2044535"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Exposed</a:t>
              </a:r>
            </a:p>
          </p:txBody>
        </p:sp>
      </p:grpSp>
      <p:grpSp>
        <p:nvGrpSpPr>
          <p:cNvPr id="465" name="Google Shape;436;p39"/>
          <p:cNvGrpSpPr/>
          <p:nvPr/>
        </p:nvGrpSpPr>
        <p:grpSpPr>
          <a:xfrm>
            <a:off x="4802774" y="2716900"/>
            <a:ext cx="3876971" cy="360651"/>
            <a:chOff x="0" y="0"/>
            <a:chExt cx="3876969" cy="360649"/>
          </a:xfrm>
        </p:grpSpPr>
        <p:sp>
          <p:nvSpPr>
            <p:cNvPr id="463" name="Google Shape;437;p39"/>
            <p:cNvSpPr/>
            <p:nvPr/>
          </p:nvSpPr>
          <p:spPr>
            <a:xfrm>
              <a:off x="0" y="103650"/>
              <a:ext cx="3876970" cy="146701"/>
            </a:xfrm>
            <a:prstGeom prst="rect">
              <a:avLst/>
            </a:prstGeom>
            <a:solidFill>
              <a:srgbClr val="A46627"/>
            </a:solidFill>
            <a:ln w="9525" cap="flat">
              <a:solidFill>
                <a:schemeClr val="accent2">
                  <a:lumOff val="21764"/>
                </a:schemeClr>
              </a:solidFill>
              <a:prstDash val="solid"/>
              <a:round/>
            </a:ln>
            <a:effectLst/>
          </p:spPr>
          <p:txBody>
            <a:bodyPr wrap="square" lIns="0" tIns="0" rIns="0" bIns="0" numCol="1" anchor="ctr">
              <a:noAutofit/>
            </a:bodyPr>
            <a:lstStyle/>
            <a:p>
              <a:pPr/>
            </a:p>
          </p:txBody>
        </p:sp>
        <p:sp>
          <p:nvSpPr>
            <p:cNvPr id="464" name="Google Shape;438;p39"/>
            <p:cNvSpPr txBox="1"/>
            <p:nvPr/>
          </p:nvSpPr>
          <p:spPr>
            <a:xfrm>
              <a:off x="0" y="0"/>
              <a:ext cx="2744399" cy="36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Protected</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Google Shape;443;p40"/>
          <p:cNvSpPr txBox="1"/>
          <p:nvPr>
            <p:ph type="title"/>
          </p:nvPr>
        </p:nvSpPr>
        <p:spPr>
          <a:xfrm>
            <a:off x="230049" y="202824"/>
            <a:ext cx="8520602" cy="572702"/>
          </a:xfrm>
          <a:prstGeom prst="rect">
            <a:avLst/>
          </a:prstGeom>
        </p:spPr>
        <p:txBody>
          <a:bodyPr/>
          <a:lstStyle>
            <a:lvl1pPr defTabSz="722376">
              <a:defRPr sz="1975"/>
            </a:lvl1pPr>
          </a:lstStyle>
          <a:p>
            <a:pPr/>
            <a:r>
              <a:t>So how did Appledore change?</a:t>
            </a:r>
          </a:p>
        </p:txBody>
      </p:sp>
      <p:pic>
        <p:nvPicPr>
          <p:cNvPr id="468" name="Google Shape;444;p40" descr="Google Shape;444;p40"/>
          <p:cNvPicPr>
            <a:picLocks noChangeAspect="1"/>
          </p:cNvPicPr>
          <p:nvPr/>
        </p:nvPicPr>
        <p:blipFill>
          <a:blip r:embed="rId3">
            <a:extLst/>
          </a:blip>
          <a:srcRect l="5347" t="3172" r="4022" b="4864"/>
          <a:stretch>
            <a:fillRect/>
          </a:stretch>
        </p:blipFill>
        <p:spPr>
          <a:xfrm>
            <a:off x="458650" y="1311275"/>
            <a:ext cx="2719449" cy="3219300"/>
          </a:xfrm>
          <a:prstGeom prst="rect">
            <a:avLst/>
          </a:prstGeom>
          <a:ln w="19050">
            <a:solidFill>
              <a:srgbClr val="000000"/>
            </a:solidFill>
          </a:ln>
        </p:spPr>
      </p:pic>
      <p:grpSp>
        <p:nvGrpSpPr>
          <p:cNvPr id="475" name="Google Shape;445;p40"/>
          <p:cNvGrpSpPr/>
          <p:nvPr/>
        </p:nvGrpSpPr>
        <p:grpSpPr>
          <a:xfrm>
            <a:off x="3601051" y="3238524"/>
            <a:ext cx="4466998" cy="1596400"/>
            <a:chOff x="0" y="0"/>
            <a:chExt cx="4466997" cy="1596398"/>
          </a:xfrm>
        </p:grpSpPr>
        <p:pic>
          <p:nvPicPr>
            <p:cNvPr id="469" name="Google Shape;446;p40" descr="Google Shape;446;p40"/>
            <p:cNvPicPr>
              <a:picLocks noChangeAspect="1"/>
            </p:cNvPicPr>
            <p:nvPr/>
          </p:nvPicPr>
          <p:blipFill>
            <a:blip r:embed="rId4">
              <a:extLst/>
            </a:blip>
            <a:srcRect l="11003" t="0" r="9662" b="37953"/>
            <a:stretch>
              <a:fillRect/>
            </a:stretch>
          </p:blipFill>
          <p:spPr>
            <a:xfrm>
              <a:off x="-1" y="-1"/>
              <a:ext cx="4466999" cy="1596400"/>
            </a:xfrm>
            <a:prstGeom prst="rect">
              <a:avLst/>
            </a:prstGeom>
            <a:ln w="12700" cap="flat">
              <a:noFill/>
              <a:miter lim="400000"/>
            </a:ln>
            <a:effectLst/>
          </p:spPr>
        </p:pic>
        <p:sp>
          <p:nvSpPr>
            <p:cNvPr id="470" name="Google Shape;447;p40"/>
            <p:cNvSpPr/>
            <p:nvPr/>
          </p:nvSpPr>
          <p:spPr>
            <a:xfrm>
              <a:off x="1255609" y="139066"/>
              <a:ext cx="3731"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471" name="Google Shape;448;p40"/>
            <p:cNvSpPr/>
            <p:nvPr/>
          </p:nvSpPr>
          <p:spPr>
            <a:xfrm>
              <a:off x="3115467" y="139066"/>
              <a:ext cx="7462"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472" name="Google Shape;449;p40"/>
            <p:cNvSpPr txBox="1"/>
            <p:nvPr/>
          </p:nvSpPr>
          <p:spPr>
            <a:xfrm>
              <a:off x="152400" y="628549"/>
              <a:ext cx="81857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Urchins</a:t>
              </a:r>
            </a:p>
          </p:txBody>
        </p:sp>
        <p:sp>
          <p:nvSpPr>
            <p:cNvPr id="473" name="Google Shape;450;p40"/>
            <p:cNvSpPr txBox="1"/>
            <p:nvPr/>
          </p:nvSpPr>
          <p:spPr>
            <a:xfrm>
              <a:off x="3229799" y="518275"/>
              <a:ext cx="1188930" cy="754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Red &amp; filamentous algae</a:t>
              </a:r>
            </a:p>
          </p:txBody>
        </p:sp>
        <p:sp>
          <p:nvSpPr>
            <p:cNvPr id="474" name="Google Shape;451;p40"/>
            <p:cNvSpPr txBox="1"/>
            <p:nvPr/>
          </p:nvSpPr>
          <p:spPr>
            <a:xfrm>
              <a:off x="1524449" y="652300"/>
              <a:ext cx="1434178" cy="373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Mesopredators</a:t>
              </a:r>
            </a:p>
          </p:txBody>
        </p:sp>
      </p:grpSp>
      <p:pic>
        <p:nvPicPr>
          <p:cNvPr id="476" name="Google Shape;452;p40" descr="Google Shape;452;p40"/>
          <p:cNvPicPr>
            <a:picLocks noChangeAspect="1"/>
          </p:cNvPicPr>
          <p:nvPr/>
        </p:nvPicPr>
        <p:blipFill>
          <a:blip r:embed="rId5">
            <a:extLst/>
          </a:blip>
          <a:stretch>
            <a:fillRect/>
          </a:stretch>
        </p:blipFill>
        <p:spPr>
          <a:xfrm>
            <a:off x="3753451" y="1093275"/>
            <a:ext cx="1893329" cy="1916651"/>
          </a:xfrm>
          <a:prstGeom prst="rect">
            <a:avLst/>
          </a:prstGeom>
          <a:ln w="12700">
            <a:miter lim="400000"/>
          </a:ln>
        </p:spPr>
      </p:pic>
      <p:pic>
        <p:nvPicPr>
          <p:cNvPr id="477" name="Google Shape;453;p40" descr="Google Shape;453;p40"/>
          <p:cNvPicPr>
            <a:picLocks noChangeAspect="1"/>
          </p:cNvPicPr>
          <p:nvPr/>
        </p:nvPicPr>
        <p:blipFill>
          <a:blip r:embed="rId6">
            <a:extLst/>
          </a:blip>
          <a:stretch>
            <a:fillRect/>
          </a:stretch>
        </p:blipFill>
        <p:spPr>
          <a:xfrm>
            <a:off x="6124824" y="1170523"/>
            <a:ext cx="2333288" cy="191665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Google Shape;458;p41"/>
          <p:cNvSpPr txBox="1"/>
          <p:nvPr>
            <p:ph type="title"/>
          </p:nvPr>
        </p:nvSpPr>
        <p:spPr>
          <a:xfrm>
            <a:off x="230049" y="202824"/>
            <a:ext cx="8520602" cy="572702"/>
          </a:xfrm>
          <a:prstGeom prst="rect">
            <a:avLst/>
          </a:prstGeom>
        </p:spPr>
        <p:txBody>
          <a:bodyPr/>
          <a:lstStyle>
            <a:lvl1pPr defTabSz="722376">
              <a:defRPr sz="1975"/>
            </a:lvl1pPr>
          </a:lstStyle>
          <a:p>
            <a:pPr/>
            <a:r>
              <a:t>So how did Appledore change?</a:t>
            </a:r>
          </a:p>
        </p:txBody>
      </p:sp>
      <p:pic>
        <p:nvPicPr>
          <p:cNvPr id="482" name="Google Shape;459;p41" descr="Google Shape;459;p41"/>
          <p:cNvPicPr>
            <a:picLocks noChangeAspect="1"/>
          </p:cNvPicPr>
          <p:nvPr/>
        </p:nvPicPr>
        <p:blipFill>
          <a:blip r:embed="rId3">
            <a:extLst/>
          </a:blip>
          <a:srcRect l="5347" t="3172" r="4022" b="4864"/>
          <a:stretch>
            <a:fillRect/>
          </a:stretch>
        </p:blipFill>
        <p:spPr>
          <a:xfrm>
            <a:off x="458650" y="1311275"/>
            <a:ext cx="2719449" cy="3219300"/>
          </a:xfrm>
          <a:prstGeom prst="rect">
            <a:avLst/>
          </a:prstGeom>
          <a:ln w="19050">
            <a:solidFill>
              <a:srgbClr val="000000"/>
            </a:solidFill>
          </a:ln>
        </p:spPr>
      </p:pic>
      <p:sp>
        <p:nvSpPr>
          <p:cNvPr id="483" name="Google Shape;460;p41"/>
          <p:cNvSpPr txBox="1"/>
          <p:nvPr>
            <p:ph type="body" sz="quarter" idx="1"/>
          </p:nvPr>
        </p:nvSpPr>
        <p:spPr>
          <a:xfrm>
            <a:off x="3278825" y="4109175"/>
            <a:ext cx="5918701" cy="789001"/>
          </a:xfrm>
          <a:prstGeom prst="rect">
            <a:avLst/>
          </a:prstGeom>
        </p:spPr>
        <p:txBody>
          <a:bodyPr/>
          <a:lstStyle/>
          <a:p>
            <a:pPr marL="0" indent="0">
              <a:lnSpc>
                <a:spcPct val="130000"/>
              </a:lnSpc>
              <a:spcBef>
                <a:spcPts val="1200"/>
              </a:spcBef>
              <a:buSzTx/>
              <a:buNone/>
              <a:defRPr sz="1500">
                <a:solidFill>
                  <a:srgbClr val="3A230E"/>
                </a:solidFill>
              </a:defRPr>
            </a:pPr>
            <a:r>
              <a:t>Change on the </a:t>
            </a:r>
            <a:r>
              <a:rPr>
                <a:solidFill>
                  <a:srgbClr val="B4CAE3"/>
                </a:solidFill>
                <a:latin typeface="Quicksand Medium"/>
                <a:ea typeface="Quicksand Medium"/>
                <a:cs typeface="Quicksand Medium"/>
                <a:sym typeface="Quicksand Medium"/>
              </a:rPr>
              <a:t>exposed side</a:t>
            </a:r>
            <a:r>
              <a:t> limited by the environment;</a:t>
            </a:r>
            <a:br/>
            <a:r>
              <a:rPr>
                <a:solidFill>
                  <a:srgbClr val="543414"/>
                </a:solidFill>
                <a:latin typeface="Quicksand Medium"/>
                <a:ea typeface="Quicksand Medium"/>
                <a:cs typeface="Quicksand Medium"/>
                <a:sym typeface="Quicksand Medium"/>
              </a:rPr>
              <a:t>Protected side</a:t>
            </a:r>
            <a:r>
              <a:t> from predators such as rock crab &amp; dogwhelk</a:t>
            </a:r>
          </a:p>
        </p:txBody>
      </p:sp>
      <p:pic>
        <p:nvPicPr>
          <p:cNvPr id="484" name="Google Shape;461;p41" descr="Google Shape;461;p41"/>
          <p:cNvPicPr>
            <a:picLocks noChangeAspect="1"/>
          </p:cNvPicPr>
          <p:nvPr/>
        </p:nvPicPr>
        <p:blipFill>
          <a:blip r:embed="rId4">
            <a:extLst/>
          </a:blip>
          <a:srcRect l="7207" t="20356" r="2920" b="8860"/>
          <a:stretch>
            <a:fillRect/>
          </a:stretch>
        </p:blipFill>
        <p:spPr>
          <a:xfrm>
            <a:off x="5776038" y="2682396"/>
            <a:ext cx="2406964" cy="1354403"/>
          </a:xfrm>
          <a:prstGeom prst="rect">
            <a:avLst/>
          </a:prstGeom>
          <a:ln w="12700">
            <a:miter lim="400000"/>
          </a:ln>
        </p:spPr>
      </p:pic>
      <p:pic>
        <p:nvPicPr>
          <p:cNvPr id="485" name="Google Shape;462;p41" descr="Google Shape;462;p41"/>
          <p:cNvPicPr>
            <a:picLocks noChangeAspect="1"/>
          </p:cNvPicPr>
          <p:nvPr/>
        </p:nvPicPr>
        <p:blipFill>
          <a:blip r:embed="rId5">
            <a:extLst/>
          </a:blip>
          <a:srcRect l="21393" t="21964" r="11917" b="16627"/>
          <a:stretch>
            <a:fillRect/>
          </a:stretch>
        </p:blipFill>
        <p:spPr>
          <a:xfrm>
            <a:off x="5974040" y="1193836"/>
            <a:ext cx="2017423" cy="1262502"/>
          </a:xfrm>
          <a:prstGeom prst="rect">
            <a:avLst/>
          </a:prstGeom>
          <a:ln w="12700">
            <a:miter lim="400000"/>
          </a:ln>
        </p:spPr>
      </p:pic>
      <p:pic>
        <p:nvPicPr>
          <p:cNvPr id="486" name="Google Shape;463;p41" descr="Google Shape;463;p41"/>
          <p:cNvPicPr>
            <a:picLocks noChangeAspect="1"/>
          </p:cNvPicPr>
          <p:nvPr/>
        </p:nvPicPr>
        <p:blipFill>
          <a:blip r:embed="rId6">
            <a:extLst/>
          </a:blip>
          <a:srcRect l="15481" t="20226" r="9730" b="9295"/>
          <a:stretch>
            <a:fillRect/>
          </a:stretch>
        </p:blipFill>
        <p:spPr>
          <a:xfrm>
            <a:off x="3599088" y="1102900"/>
            <a:ext cx="2145486" cy="1444351"/>
          </a:xfrm>
          <a:prstGeom prst="rect">
            <a:avLst/>
          </a:prstGeom>
          <a:ln w="12700">
            <a:miter lim="400000"/>
          </a:ln>
        </p:spPr>
      </p:pic>
      <p:pic>
        <p:nvPicPr>
          <p:cNvPr id="487" name="Google Shape;464;p41" descr="Google Shape;464;p41"/>
          <p:cNvPicPr>
            <a:picLocks noChangeAspect="1"/>
          </p:cNvPicPr>
          <p:nvPr/>
        </p:nvPicPr>
        <p:blipFill>
          <a:blip r:embed="rId7">
            <a:extLst/>
          </a:blip>
          <a:srcRect l="7372" t="18855" r="4124" b="10576"/>
          <a:stretch>
            <a:fillRect/>
          </a:stretch>
        </p:blipFill>
        <p:spPr>
          <a:xfrm>
            <a:off x="3440052" y="2682396"/>
            <a:ext cx="2270654" cy="1293275"/>
          </a:xfrm>
          <a:prstGeom prst="rect">
            <a:avLst/>
          </a:prstGeom>
          <a:ln w="12700">
            <a:miter lim="400000"/>
          </a:ln>
        </p:spPr>
      </p:pic>
      <p:pic>
        <p:nvPicPr>
          <p:cNvPr id="488" name="Google Shape;465;p41" descr="Google Shape;465;p41"/>
          <p:cNvPicPr>
            <a:picLocks noChangeAspect="1"/>
          </p:cNvPicPr>
          <p:nvPr/>
        </p:nvPicPr>
        <p:blipFill>
          <a:blip r:embed="rId8">
            <a:extLst/>
          </a:blip>
          <a:stretch>
            <a:fillRect/>
          </a:stretch>
        </p:blipFill>
        <p:spPr>
          <a:xfrm>
            <a:off x="8191972" y="1102897"/>
            <a:ext cx="779355" cy="788976"/>
          </a:xfrm>
          <a:prstGeom prst="rect">
            <a:avLst/>
          </a:prstGeom>
          <a:ln w="12700">
            <a:miter lim="400000"/>
          </a:ln>
        </p:spPr>
      </p:pic>
      <p:pic>
        <p:nvPicPr>
          <p:cNvPr id="489" name="Google Shape;466;p41" descr="Google Shape;466;p41"/>
          <p:cNvPicPr>
            <a:picLocks noChangeAspect="1"/>
          </p:cNvPicPr>
          <p:nvPr/>
        </p:nvPicPr>
        <p:blipFill>
          <a:blip r:embed="rId9">
            <a:extLst/>
          </a:blip>
          <a:stretch>
            <a:fillRect/>
          </a:stretch>
        </p:blipFill>
        <p:spPr>
          <a:xfrm>
            <a:off x="8316100" y="2808548"/>
            <a:ext cx="697188" cy="572701"/>
          </a:xfrm>
          <a:prstGeom prst="rect">
            <a:avLst/>
          </a:prstGeom>
          <a:ln w="12700">
            <a:miter lim="400000"/>
          </a:ln>
        </p:spPr>
      </p:pic>
      <p:sp>
        <p:nvSpPr>
          <p:cNvPr id="490" name="Google Shape;467;p41"/>
          <p:cNvSpPr/>
          <p:nvPr/>
        </p:nvSpPr>
        <p:spPr>
          <a:xfrm>
            <a:off x="5741125" y="1132074"/>
            <a:ext cx="4501" cy="2796302"/>
          </a:xfrm>
          <a:prstGeom prst="line">
            <a:avLst/>
          </a:prstGeom>
          <a:ln w="19050">
            <a:solidFill>
              <a:schemeClr val="accent2">
                <a:lumOff val="21764"/>
              </a:schemeClr>
            </a:solidFill>
          </a:ln>
        </p:spPr>
        <p:txBody>
          <a:bodyPr lIns="0" tIns="0" rIns="0" bIns="0"/>
          <a:lstStyle/>
          <a:p>
            <a:pPr/>
          </a:p>
        </p:txBody>
      </p:sp>
      <p:sp>
        <p:nvSpPr>
          <p:cNvPr id="491" name="Google Shape;468;p41"/>
          <p:cNvSpPr/>
          <p:nvPr/>
        </p:nvSpPr>
        <p:spPr>
          <a:xfrm flipH="1">
            <a:off x="3657975" y="2526625"/>
            <a:ext cx="4333500" cy="7201"/>
          </a:xfrm>
          <a:prstGeom prst="line">
            <a:avLst/>
          </a:prstGeom>
          <a:ln w="19050">
            <a:solidFill>
              <a:schemeClr val="accent2">
                <a:lumOff val="21764"/>
              </a:schemeClr>
            </a:solidFill>
          </a:ln>
        </p:spPr>
        <p:txBody>
          <a:bodyPr lIns="0" tIns="0" rIns="0" bIns="0"/>
          <a:lstStyle/>
          <a:p>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Google Shape;473;p42"/>
          <p:cNvSpPr txBox="1"/>
          <p:nvPr>
            <p:ph type="title"/>
          </p:nvPr>
        </p:nvSpPr>
        <p:spPr>
          <a:xfrm>
            <a:off x="230049" y="202824"/>
            <a:ext cx="8520602" cy="572702"/>
          </a:xfrm>
          <a:prstGeom prst="rect">
            <a:avLst/>
          </a:prstGeom>
        </p:spPr>
        <p:txBody>
          <a:bodyPr/>
          <a:lstStyle>
            <a:lvl1pPr defTabSz="722376">
              <a:defRPr sz="1975"/>
            </a:lvl1pPr>
          </a:lstStyle>
          <a:p>
            <a:pPr/>
            <a:r>
              <a:t>High variation in animal traits post-2010</a:t>
            </a:r>
          </a:p>
        </p:txBody>
      </p:sp>
      <p:grpSp>
        <p:nvGrpSpPr>
          <p:cNvPr id="502" name="Google Shape;474;p42"/>
          <p:cNvGrpSpPr/>
          <p:nvPr/>
        </p:nvGrpSpPr>
        <p:grpSpPr>
          <a:xfrm>
            <a:off x="3601051" y="3238524"/>
            <a:ext cx="4466998" cy="1596400"/>
            <a:chOff x="0" y="0"/>
            <a:chExt cx="4466997" cy="1596398"/>
          </a:xfrm>
        </p:grpSpPr>
        <p:pic>
          <p:nvPicPr>
            <p:cNvPr id="496" name="Google Shape;475;p42" descr="Google Shape;475;p42"/>
            <p:cNvPicPr>
              <a:picLocks noChangeAspect="1"/>
            </p:cNvPicPr>
            <p:nvPr/>
          </p:nvPicPr>
          <p:blipFill>
            <a:blip r:embed="rId3">
              <a:extLst/>
            </a:blip>
            <a:srcRect l="11003" t="0" r="9662" b="37953"/>
            <a:stretch>
              <a:fillRect/>
            </a:stretch>
          </p:blipFill>
          <p:spPr>
            <a:xfrm>
              <a:off x="-1" y="-1"/>
              <a:ext cx="4466999" cy="1596400"/>
            </a:xfrm>
            <a:prstGeom prst="rect">
              <a:avLst/>
            </a:prstGeom>
            <a:ln w="12700" cap="flat">
              <a:noFill/>
              <a:miter lim="400000"/>
            </a:ln>
            <a:effectLst/>
          </p:spPr>
        </p:pic>
        <p:sp>
          <p:nvSpPr>
            <p:cNvPr id="497" name="Google Shape;476;p42"/>
            <p:cNvSpPr/>
            <p:nvPr/>
          </p:nvSpPr>
          <p:spPr>
            <a:xfrm>
              <a:off x="1255609" y="139066"/>
              <a:ext cx="3731"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498" name="Google Shape;477;p42"/>
            <p:cNvSpPr/>
            <p:nvPr/>
          </p:nvSpPr>
          <p:spPr>
            <a:xfrm>
              <a:off x="3115467" y="139066"/>
              <a:ext cx="7462" cy="1442281"/>
            </a:xfrm>
            <a:prstGeom prst="line">
              <a:avLst/>
            </a:prstGeom>
            <a:noFill/>
            <a:ln w="38100" cap="flat">
              <a:solidFill>
                <a:srgbClr val="793E37"/>
              </a:solidFill>
              <a:prstDash val="solid"/>
              <a:round/>
            </a:ln>
            <a:effectLst/>
          </p:spPr>
          <p:txBody>
            <a:bodyPr wrap="square" lIns="0" tIns="0" rIns="0" bIns="0" numCol="1" anchor="t">
              <a:noAutofit/>
            </a:bodyPr>
            <a:lstStyle/>
            <a:p>
              <a:pPr/>
            </a:p>
          </p:txBody>
        </p:sp>
        <p:sp>
          <p:nvSpPr>
            <p:cNvPr id="499" name="Google Shape;478;p42"/>
            <p:cNvSpPr txBox="1"/>
            <p:nvPr/>
          </p:nvSpPr>
          <p:spPr>
            <a:xfrm>
              <a:off x="152400" y="628549"/>
              <a:ext cx="818571" cy="360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100">
                  <a:latin typeface="Source Code Pro"/>
                  <a:ea typeface="Source Code Pro"/>
                  <a:cs typeface="Source Code Pro"/>
                  <a:sym typeface="Source Code Pro"/>
                </a:defRPr>
              </a:lvl1pPr>
            </a:lstStyle>
            <a:p>
              <a:pPr/>
              <a:r>
                <a:t>Urchins</a:t>
              </a:r>
            </a:p>
          </p:txBody>
        </p:sp>
        <p:sp>
          <p:nvSpPr>
            <p:cNvPr id="500" name="Google Shape;479;p42"/>
            <p:cNvSpPr txBox="1"/>
            <p:nvPr/>
          </p:nvSpPr>
          <p:spPr>
            <a:xfrm>
              <a:off x="3229799" y="518275"/>
              <a:ext cx="1188930" cy="754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Red &amp; filamentous algae</a:t>
              </a:r>
            </a:p>
          </p:txBody>
        </p:sp>
        <p:sp>
          <p:nvSpPr>
            <p:cNvPr id="501" name="Google Shape;480;p42"/>
            <p:cNvSpPr txBox="1"/>
            <p:nvPr/>
          </p:nvSpPr>
          <p:spPr>
            <a:xfrm>
              <a:off x="1524449" y="652300"/>
              <a:ext cx="1434178" cy="373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200">
                  <a:latin typeface="Source Code Pro"/>
                  <a:ea typeface="Source Code Pro"/>
                  <a:cs typeface="Source Code Pro"/>
                  <a:sym typeface="Source Code Pro"/>
                </a:defRPr>
              </a:lvl1pPr>
            </a:lstStyle>
            <a:p>
              <a:pPr/>
              <a:r>
                <a:t>Mesopredators</a:t>
              </a:r>
            </a:p>
          </p:txBody>
        </p:sp>
      </p:grpSp>
      <p:sp>
        <p:nvSpPr>
          <p:cNvPr id="503" name="Google Shape;481;p42"/>
          <p:cNvSpPr txBox="1"/>
          <p:nvPr>
            <p:ph type="body" sz="half" idx="1"/>
          </p:nvPr>
        </p:nvSpPr>
        <p:spPr>
          <a:xfrm>
            <a:off x="1450" y="2558399"/>
            <a:ext cx="3382500" cy="2922302"/>
          </a:xfrm>
          <a:prstGeom prst="rect">
            <a:avLst/>
          </a:prstGeom>
        </p:spPr>
        <p:txBody>
          <a:bodyPr/>
          <a:lstStyle/>
          <a:p>
            <a:pPr marL="0" indent="0" algn="ctr">
              <a:lnSpc>
                <a:spcPct val="135000"/>
              </a:lnSpc>
              <a:buSzTx/>
              <a:buNone/>
            </a:pPr>
            <a:endParaRPr sz="1900">
              <a:solidFill>
                <a:srgbClr val="3A230E"/>
              </a:solidFill>
            </a:endParaRPr>
          </a:p>
          <a:p>
            <a:pPr marL="0" indent="457200" algn="ctr">
              <a:lnSpc>
                <a:spcPct val="135000"/>
              </a:lnSpc>
              <a:spcBef>
                <a:spcPts val="1200"/>
              </a:spcBef>
              <a:buSzTx/>
              <a:buNone/>
              <a:defRPr sz="1900">
                <a:solidFill>
                  <a:srgbClr val="3A230E"/>
                </a:solidFill>
                <a:latin typeface="Quicksand Medium"/>
                <a:ea typeface="Quicksand Medium"/>
                <a:cs typeface="Quicksand Medium"/>
                <a:sym typeface="Quicksand Medium"/>
              </a:defRPr>
            </a:pPr>
            <a:r>
              <a:t>Something new is happening to ecosystem function</a:t>
            </a:r>
            <a:r>
              <a:rPr b="1">
                <a:latin typeface="Quicksand SemiBold"/>
                <a:ea typeface="Quicksand SemiBold"/>
                <a:cs typeface="Quicksand SemiBold"/>
                <a:sym typeface="Quicksand SemiBold"/>
              </a:rPr>
              <a:t> </a:t>
            </a:r>
            <a:r>
              <a:rPr b="1">
                <a:solidFill>
                  <a:srgbClr val="374658"/>
                </a:solidFill>
                <a:latin typeface="Quicksand SemiBold"/>
                <a:ea typeface="Quicksand SemiBold"/>
                <a:cs typeface="Quicksand SemiBold"/>
                <a:sym typeface="Quicksand SemiBold"/>
              </a:rPr>
              <a:t>now</a:t>
            </a:r>
            <a:r>
              <a:t>.</a:t>
            </a:r>
          </a:p>
        </p:txBody>
      </p:sp>
      <p:grpSp>
        <p:nvGrpSpPr>
          <p:cNvPr id="510" name="Google Shape;482;p42"/>
          <p:cNvGrpSpPr/>
          <p:nvPr/>
        </p:nvGrpSpPr>
        <p:grpSpPr>
          <a:xfrm>
            <a:off x="898733" y="1280160"/>
            <a:ext cx="5836039" cy="1501560"/>
            <a:chOff x="0" y="0"/>
            <a:chExt cx="5836038" cy="1501559"/>
          </a:xfrm>
        </p:grpSpPr>
        <p:pic>
          <p:nvPicPr>
            <p:cNvPr id="504" name="Google Shape;483;p42" descr="Google Shape;483;p42"/>
            <p:cNvPicPr>
              <a:picLocks noChangeAspect="1"/>
            </p:cNvPicPr>
            <p:nvPr/>
          </p:nvPicPr>
          <p:blipFill>
            <a:blip r:embed="rId4">
              <a:extLst/>
            </a:blip>
            <a:srcRect l="54773" t="7778" r="21862" b="51999"/>
            <a:stretch>
              <a:fillRect/>
            </a:stretch>
          </p:blipFill>
          <p:spPr>
            <a:xfrm>
              <a:off x="4886482" y="0"/>
              <a:ext cx="949557" cy="1501560"/>
            </a:xfrm>
            <a:prstGeom prst="rect">
              <a:avLst/>
            </a:prstGeom>
            <a:ln w="9525" cap="flat">
              <a:solidFill>
                <a:schemeClr val="accent2">
                  <a:lumOff val="21764"/>
                </a:schemeClr>
              </a:solidFill>
              <a:prstDash val="solid"/>
              <a:round/>
            </a:ln>
            <a:effectLst/>
          </p:spPr>
        </p:pic>
        <p:pic>
          <p:nvPicPr>
            <p:cNvPr id="505" name="Google Shape;484;p42" descr="Google Shape;484;p42"/>
            <p:cNvPicPr>
              <a:picLocks noChangeAspect="1"/>
            </p:cNvPicPr>
            <p:nvPr/>
          </p:nvPicPr>
          <p:blipFill>
            <a:blip r:embed="rId4">
              <a:extLst/>
            </a:blip>
            <a:srcRect l="53627" t="53762" r="21131" b="6015"/>
            <a:stretch>
              <a:fillRect/>
            </a:stretch>
          </p:blipFill>
          <p:spPr>
            <a:xfrm>
              <a:off x="3860682" y="21"/>
              <a:ext cx="1025802" cy="1501518"/>
            </a:xfrm>
            <a:prstGeom prst="rect">
              <a:avLst/>
            </a:prstGeom>
            <a:ln w="9525" cap="flat">
              <a:solidFill>
                <a:schemeClr val="accent2">
                  <a:lumOff val="21764"/>
                </a:schemeClr>
              </a:solidFill>
              <a:prstDash val="solid"/>
              <a:round/>
            </a:ln>
            <a:effectLst/>
          </p:spPr>
        </p:pic>
        <p:pic>
          <p:nvPicPr>
            <p:cNvPr id="506" name="Google Shape;485;p42" descr="Google Shape;485;p42"/>
            <p:cNvPicPr>
              <a:picLocks noChangeAspect="1"/>
            </p:cNvPicPr>
            <p:nvPr/>
          </p:nvPicPr>
          <p:blipFill>
            <a:blip r:embed="rId5">
              <a:extLst/>
            </a:blip>
            <a:srcRect l="56326" t="8179" r="18299" b="51388"/>
            <a:stretch>
              <a:fillRect/>
            </a:stretch>
          </p:blipFill>
          <p:spPr>
            <a:xfrm>
              <a:off x="2848668" y="0"/>
              <a:ext cx="1025802" cy="1501560"/>
            </a:xfrm>
            <a:prstGeom prst="rect">
              <a:avLst/>
            </a:prstGeom>
            <a:ln w="9525" cap="flat">
              <a:solidFill>
                <a:schemeClr val="accent2">
                  <a:lumOff val="21764"/>
                </a:schemeClr>
              </a:solidFill>
              <a:prstDash val="solid"/>
              <a:round/>
            </a:ln>
            <a:effectLst/>
          </p:spPr>
        </p:pic>
        <p:pic>
          <p:nvPicPr>
            <p:cNvPr id="507" name="Google Shape;486;p42" descr="Google Shape;486;p42"/>
            <p:cNvPicPr>
              <a:picLocks noChangeAspect="1"/>
            </p:cNvPicPr>
            <p:nvPr/>
          </p:nvPicPr>
          <p:blipFill>
            <a:blip r:embed="rId6">
              <a:extLst/>
            </a:blip>
            <a:srcRect l="61791" t="9213" r="15285" b="51329"/>
            <a:stretch>
              <a:fillRect/>
            </a:stretch>
          </p:blipFill>
          <p:spPr>
            <a:xfrm>
              <a:off x="949556" y="43"/>
              <a:ext cx="949556" cy="1501517"/>
            </a:xfrm>
            <a:prstGeom prst="rect">
              <a:avLst/>
            </a:prstGeom>
            <a:ln w="9525" cap="flat">
              <a:solidFill>
                <a:schemeClr val="accent2">
                  <a:lumOff val="21764"/>
                </a:schemeClr>
              </a:solidFill>
              <a:prstDash val="solid"/>
              <a:round/>
            </a:ln>
            <a:effectLst/>
          </p:spPr>
        </p:pic>
        <p:pic>
          <p:nvPicPr>
            <p:cNvPr id="508" name="Google Shape;487;p42" descr="Google Shape;487;p42"/>
            <p:cNvPicPr>
              <a:picLocks noChangeAspect="1"/>
            </p:cNvPicPr>
            <p:nvPr/>
          </p:nvPicPr>
          <p:blipFill>
            <a:blip r:embed="rId6">
              <a:extLst/>
            </a:blip>
            <a:srcRect l="61791" t="53779" r="15285" b="6761"/>
            <a:stretch>
              <a:fillRect/>
            </a:stretch>
          </p:blipFill>
          <p:spPr>
            <a:xfrm>
              <a:off x="-1" y="21"/>
              <a:ext cx="949557" cy="1501518"/>
            </a:xfrm>
            <a:prstGeom prst="rect">
              <a:avLst/>
            </a:prstGeom>
            <a:ln w="9525" cap="flat">
              <a:solidFill>
                <a:schemeClr val="accent2">
                  <a:lumOff val="21764"/>
                </a:schemeClr>
              </a:solidFill>
              <a:prstDash val="solid"/>
              <a:round/>
            </a:ln>
            <a:effectLst/>
          </p:spPr>
        </p:pic>
        <p:pic>
          <p:nvPicPr>
            <p:cNvPr id="509" name="Google Shape;488;p42" descr="Google Shape;488;p42"/>
            <p:cNvPicPr>
              <a:picLocks noChangeAspect="1"/>
            </p:cNvPicPr>
            <p:nvPr/>
          </p:nvPicPr>
          <p:blipFill>
            <a:blip r:embed="rId5">
              <a:extLst/>
            </a:blip>
            <a:srcRect l="56326" t="53616" r="20185" b="5950"/>
            <a:stretch>
              <a:fillRect/>
            </a:stretch>
          </p:blipFill>
          <p:spPr>
            <a:xfrm>
              <a:off x="1899112" y="21"/>
              <a:ext cx="949556" cy="1501518"/>
            </a:xfrm>
            <a:prstGeom prst="rect">
              <a:avLst/>
            </a:prstGeom>
            <a:ln w="9525" cap="flat">
              <a:solidFill>
                <a:schemeClr val="accent2">
                  <a:lumOff val="21764"/>
                </a:schemeClr>
              </a:solidFill>
              <a:prstDash val="solid"/>
              <a:round/>
            </a:ln>
            <a:effectLst/>
          </p:spPr>
        </p:pic>
      </p:grpSp>
      <p:pic>
        <p:nvPicPr>
          <p:cNvPr id="511" name="Google Shape;489;p42" descr="Google Shape;489;p42"/>
          <p:cNvPicPr>
            <a:picLocks noChangeAspect="1"/>
          </p:cNvPicPr>
          <p:nvPr/>
        </p:nvPicPr>
        <p:blipFill>
          <a:blip r:embed="rId7">
            <a:extLst/>
          </a:blip>
          <a:stretch>
            <a:fillRect/>
          </a:stretch>
        </p:blipFill>
        <p:spPr>
          <a:xfrm>
            <a:off x="7027174" y="1500174"/>
            <a:ext cx="1437627" cy="11809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77;p16"/>
          <p:cNvSpPr/>
          <p:nvPr/>
        </p:nvSpPr>
        <p:spPr>
          <a:xfrm flipV="1">
            <a:off x="5789650" y="3571874"/>
            <a:ext cx="1525501" cy="799202"/>
          </a:xfrm>
          <a:prstGeom prst="line">
            <a:avLst/>
          </a:prstGeom>
          <a:ln>
            <a:solidFill>
              <a:schemeClr val="accent2">
                <a:lumOff val="21764"/>
              </a:schemeClr>
            </a:solidFill>
          </a:ln>
        </p:spPr>
        <p:txBody>
          <a:bodyPr lIns="0" tIns="0" rIns="0" bIns="0"/>
          <a:lstStyle/>
          <a:p>
            <a:pPr/>
          </a:p>
        </p:txBody>
      </p:sp>
      <p:sp>
        <p:nvSpPr>
          <p:cNvPr id="133" name="Google Shape;78;p16"/>
          <p:cNvSpPr/>
          <p:nvPr/>
        </p:nvSpPr>
        <p:spPr>
          <a:xfrm flipV="1">
            <a:off x="5630874" y="3514725"/>
            <a:ext cx="1674901" cy="330901"/>
          </a:xfrm>
          <a:prstGeom prst="line">
            <a:avLst/>
          </a:prstGeom>
          <a:ln>
            <a:solidFill>
              <a:schemeClr val="accent2">
                <a:lumOff val="21764"/>
              </a:schemeClr>
            </a:solidFill>
          </a:ln>
        </p:spPr>
        <p:txBody>
          <a:bodyPr lIns="0" tIns="0" rIns="0" bIns="0"/>
          <a:lstStyle/>
          <a:p>
            <a:pPr/>
          </a:p>
        </p:txBody>
      </p:sp>
      <p:sp>
        <p:nvSpPr>
          <p:cNvPr id="134" name="Google Shape;79;p16"/>
          <p:cNvSpPr/>
          <p:nvPr/>
        </p:nvSpPr>
        <p:spPr>
          <a:xfrm>
            <a:off x="5519725" y="3276363"/>
            <a:ext cx="1795501" cy="238501"/>
          </a:xfrm>
          <a:prstGeom prst="line">
            <a:avLst/>
          </a:prstGeom>
          <a:ln>
            <a:solidFill>
              <a:schemeClr val="accent2">
                <a:lumOff val="21764"/>
              </a:schemeClr>
            </a:solidFill>
          </a:ln>
        </p:spPr>
        <p:txBody>
          <a:bodyPr lIns="0" tIns="0" rIns="0" bIns="0"/>
          <a:lstStyle/>
          <a:p>
            <a:pPr/>
          </a:p>
        </p:txBody>
      </p:sp>
      <p:sp>
        <p:nvSpPr>
          <p:cNvPr id="135" name="Google Shape;80;p16"/>
          <p:cNvSpPr/>
          <p:nvPr/>
        </p:nvSpPr>
        <p:spPr>
          <a:xfrm>
            <a:off x="5742025" y="2660849"/>
            <a:ext cx="1563601" cy="777601"/>
          </a:xfrm>
          <a:prstGeom prst="line">
            <a:avLst/>
          </a:prstGeom>
          <a:ln>
            <a:solidFill>
              <a:schemeClr val="accent2">
                <a:lumOff val="21764"/>
              </a:schemeClr>
            </a:solidFill>
          </a:ln>
        </p:spPr>
        <p:txBody>
          <a:bodyPr lIns="0" tIns="0" rIns="0" bIns="0"/>
          <a:lstStyle/>
          <a:p>
            <a:pPr/>
          </a:p>
        </p:txBody>
      </p:sp>
      <p:sp>
        <p:nvSpPr>
          <p:cNvPr id="136" name="Google Shape;81;p16"/>
          <p:cNvSpPr txBox="1"/>
          <p:nvPr>
            <p:ph type="title"/>
          </p:nvPr>
        </p:nvSpPr>
        <p:spPr>
          <a:xfrm>
            <a:off x="311699" y="231399"/>
            <a:ext cx="8520602" cy="572702"/>
          </a:xfrm>
          <a:prstGeom prst="rect">
            <a:avLst/>
          </a:prstGeom>
        </p:spPr>
        <p:txBody>
          <a:bodyPr/>
          <a:lstStyle>
            <a:lvl1pPr defTabSz="722376">
              <a:defRPr sz="1975"/>
            </a:lvl1pPr>
          </a:lstStyle>
          <a:p>
            <a:pPr/>
            <a:r>
              <a:t>Functional traits</a:t>
            </a:r>
          </a:p>
        </p:txBody>
      </p:sp>
      <p:sp>
        <p:nvSpPr>
          <p:cNvPr id="137" name="Google Shape;82;p16"/>
          <p:cNvSpPr txBox="1"/>
          <p:nvPr>
            <p:ph type="body" sz="half" idx="1"/>
          </p:nvPr>
        </p:nvSpPr>
        <p:spPr>
          <a:xfrm>
            <a:off x="0" y="1152474"/>
            <a:ext cx="9058800" cy="1115702"/>
          </a:xfrm>
          <a:prstGeom prst="rect">
            <a:avLst/>
          </a:prstGeom>
        </p:spPr>
        <p:txBody>
          <a:bodyPr/>
          <a:lstStyle/>
          <a:p>
            <a:pPr indent="-361950">
              <a:lnSpc>
                <a:spcPct val="150000"/>
              </a:lnSpc>
              <a:buClr>
                <a:srgbClr val="3A230E"/>
              </a:buClr>
              <a:buSzPts val="2100"/>
              <a:buFont typeface="Quicksand Regular"/>
              <a:defRPr sz="2100">
                <a:solidFill>
                  <a:srgbClr val="3A230E"/>
                </a:solidFill>
              </a:defRPr>
            </a:pPr>
            <a:r>
              <a:t>Morphological or ecological traits influencing survival of organisms.</a:t>
            </a:r>
          </a:p>
          <a:p>
            <a:pPr indent="-361950">
              <a:lnSpc>
                <a:spcPct val="150000"/>
              </a:lnSpc>
              <a:buClr>
                <a:srgbClr val="3A230E"/>
              </a:buClr>
              <a:buSzPts val="2100"/>
              <a:buFont typeface="Quicksand Regular"/>
              <a:defRPr sz="2100">
                <a:solidFill>
                  <a:srgbClr val="3A230E"/>
                </a:solidFill>
              </a:defRPr>
            </a:pPr>
            <a:r>
              <a:t>Demonstrates ecosystem function; Can be tracked through time</a:t>
            </a:r>
          </a:p>
        </p:txBody>
      </p:sp>
      <p:sp>
        <p:nvSpPr>
          <p:cNvPr id="138" name="Google Shape;83;p16"/>
          <p:cNvSpPr txBox="1"/>
          <p:nvPr/>
        </p:nvSpPr>
        <p:spPr>
          <a:xfrm>
            <a:off x="462400" y="3129725"/>
            <a:ext cx="1860901" cy="420976"/>
          </a:xfrm>
          <a:prstGeom prst="rect">
            <a:avLst/>
          </a:prstGeom>
          <a:solidFill>
            <a:srgbClr val="CFD7E7"/>
          </a:solidFill>
          <a:ln>
            <a:solidFill>
              <a:schemeClr val="accent2">
                <a:lumOff val="21764"/>
              </a:schemeClr>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Dietary preference</a:t>
            </a:r>
          </a:p>
        </p:txBody>
      </p:sp>
      <p:sp>
        <p:nvSpPr>
          <p:cNvPr id="139" name="Google Shape;84;p16"/>
          <p:cNvSpPr txBox="1"/>
          <p:nvPr/>
        </p:nvSpPr>
        <p:spPr>
          <a:xfrm>
            <a:off x="462400" y="3647649"/>
            <a:ext cx="1860901" cy="420976"/>
          </a:xfrm>
          <a:prstGeom prst="rect">
            <a:avLst/>
          </a:prstGeom>
          <a:solidFill>
            <a:srgbClr val="CFD7E7"/>
          </a:solidFill>
          <a:ln>
            <a:solidFill>
              <a:schemeClr val="accent2">
                <a:lumOff val="21764"/>
              </a:schemeClr>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Dispersal</a:t>
            </a:r>
          </a:p>
        </p:txBody>
      </p:sp>
      <p:sp>
        <p:nvSpPr>
          <p:cNvPr id="140" name="Google Shape;85;p16"/>
          <p:cNvSpPr txBox="1"/>
          <p:nvPr/>
        </p:nvSpPr>
        <p:spPr>
          <a:xfrm>
            <a:off x="462400" y="4165574"/>
            <a:ext cx="1860901" cy="420976"/>
          </a:xfrm>
          <a:prstGeom prst="rect">
            <a:avLst/>
          </a:prstGeom>
          <a:solidFill>
            <a:srgbClr val="CFD7E7"/>
          </a:solidFill>
          <a:ln>
            <a:solidFill>
              <a:schemeClr val="accent2">
                <a:lumOff val="21764"/>
              </a:schemeClr>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Life span</a:t>
            </a:r>
          </a:p>
        </p:txBody>
      </p:sp>
      <p:sp>
        <p:nvSpPr>
          <p:cNvPr id="141" name="Google Shape;86;p16"/>
          <p:cNvSpPr txBox="1"/>
          <p:nvPr/>
        </p:nvSpPr>
        <p:spPr>
          <a:xfrm>
            <a:off x="462400" y="2611800"/>
            <a:ext cx="1860901" cy="420976"/>
          </a:xfrm>
          <a:prstGeom prst="rect">
            <a:avLst/>
          </a:prstGeom>
          <a:solidFill>
            <a:srgbClr val="CFD7E7"/>
          </a:solidFill>
          <a:ln>
            <a:solidFill>
              <a:schemeClr val="accent2">
                <a:lumOff val="21764"/>
              </a:schemeClr>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Body size</a:t>
            </a:r>
          </a:p>
        </p:txBody>
      </p:sp>
      <p:sp>
        <p:nvSpPr>
          <p:cNvPr id="142" name="Google Shape;87;p16"/>
          <p:cNvSpPr txBox="1"/>
          <p:nvPr/>
        </p:nvSpPr>
        <p:spPr>
          <a:xfrm>
            <a:off x="4107774" y="2494075"/>
            <a:ext cx="1860901" cy="420976"/>
          </a:xfrm>
          <a:prstGeom prst="rect">
            <a:avLst/>
          </a:prstGeom>
          <a:solidFill>
            <a:srgbClr val="E3CDB4"/>
          </a:solidFill>
          <a:ln>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Nutrient storage</a:t>
            </a:r>
          </a:p>
        </p:txBody>
      </p:sp>
      <p:sp>
        <p:nvSpPr>
          <p:cNvPr id="143" name="Google Shape;88;p16"/>
          <p:cNvSpPr txBox="1"/>
          <p:nvPr/>
        </p:nvSpPr>
        <p:spPr>
          <a:xfrm>
            <a:off x="4107774" y="3016274"/>
            <a:ext cx="1860901" cy="420976"/>
          </a:xfrm>
          <a:prstGeom prst="rect">
            <a:avLst/>
          </a:prstGeom>
          <a:solidFill>
            <a:srgbClr val="E3CDB4"/>
          </a:solidFill>
          <a:ln>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Nutrient transport</a:t>
            </a:r>
          </a:p>
        </p:txBody>
      </p:sp>
      <p:sp>
        <p:nvSpPr>
          <p:cNvPr id="144" name="Google Shape;89;p16"/>
          <p:cNvSpPr txBox="1"/>
          <p:nvPr/>
        </p:nvSpPr>
        <p:spPr>
          <a:xfrm>
            <a:off x="4107774" y="3647649"/>
            <a:ext cx="1860901" cy="420976"/>
          </a:xfrm>
          <a:prstGeom prst="rect">
            <a:avLst/>
          </a:prstGeom>
          <a:solidFill>
            <a:srgbClr val="E3CDB4"/>
          </a:solidFill>
          <a:ln>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Trophic regulation</a:t>
            </a:r>
          </a:p>
        </p:txBody>
      </p:sp>
      <p:sp>
        <p:nvSpPr>
          <p:cNvPr id="145" name="Google Shape;90;p16"/>
          <p:cNvSpPr txBox="1"/>
          <p:nvPr/>
        </p:nvSpPr>
        <p:spPr>
          <a:xfrm>
            <a:off x="4107774" y="4165574"/>
            <a:ext cx="1860901" cy="420976"/>
          </a:xfrm>
          <a:prstGeom prst="rect">
            <a:avLst/>
          </a:prstGeom>
          <a:solidFill>
            <a:srgbClr val="E3CDB4"/>
          </a:solidFill>
          <a:ln>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Community shaping</a:t>
            </a:r>
          </a:p>
        </p:txBody>
      </p:sp>
      <p:sp>
        <p:nvSpPr>
          <p:cNvPr id="146" name="Google Shape;91;p16"/>
          <p:cNvSpPr txBox="1"/>
          <p:nvPr/>
        </p:nvSpPr>
        <p:spPr>
          <a:xfrm>
            <a:off x="6894000" y="3331900"/>
            <a:ext cx="1860901" cy="420976"/>
          </a:xfrm>
          <a:prstGeom prst="rect">
            <a:avLst/>
          </a:prstGeom>
          <a:solidFill>
            <a:srgbClr val="B4CAE3"/>
          </a:solidFill>
          <a:ln>
            <a:solidFill>
              <a:srgbClr val="543414"/>
            </a:solidFill>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Regular"/>
                <a:ea typeface="Quicksand Regular"/>
                <a:cs typeface="Quicksand Regular"/>
                <a:sym typeface="Quicksand Regular"/>
              </a:defRPr>
            </a:lvl1pPr>
          </a:lstStyle>
          <a:p>
            <a:pPr/>
            <a:r>
              <a:t>Ecosystem stability</a:t>
            </a:r>
          </a:p>
        </p:txBody>
      </p:sp>
      <p:sp>
        <p:nvSpPr>
          <p:cNvPr id="147" name="Google Shape;92;p16"/>
          <p:cNvSpPr/>
          <p:nvPr/>
        </p:nvSpPr>
        <p:spPr>
          <a:xfrm flipV="1">
            <a:off x="2323300" y="2801099"/>
            <a:ext cx="1785899" cy="10801"/>
          </a:xfrm>
          <a:prstGeom prst="line">
            <a:avLst/>
          </a:prstGeom>
          <a:ln>
            <a:solidFill>
              <a:schemeClr val="accent2">
                <a:lumOff val="21764"/>
              </a:schemeClr>
            </a:solidFill>
          </a:ln>
        </p:spPr>
        <p:txBody>
          <a:bodyPr lIns="0" tIns="0" rIns="0" bIns="0"/>
          <a:lstStyle/>
          <a:p>
            <a:pPr/>
          </a:p>
        </p:txBody>
      </p:sp>
      <p:sp>
        <p:nvSpPr>
          <p:cNvPr id="148" name="Google Shape;93;p16"/>
          <p:cNvSpPr/>
          <p:nvPr/>
        </p:nvSpPr>
        <p:spPr>
          <a:xfrm flipV="1">
            <a:off x="2323300" y="3324424"/>
            <a:ext cx="1785899" cy="10801"/>
          </a:xfrm>
          <a:prstGeom prst="line">
            <a:avLst/>
          </a:prstGeom>
          <a:ln>
            <a:solidFill>
              <a:schemeClr val="accent2">
                <a:lumOff val="21764"/>
              </a:schemeClr>
            </a:solidFill>
          </a:ln>
        </p:spPr>
        <p:txBody>
          <a:bodyPr lIns="0" tIns="0" rIns="0" bIns="0"/>
          <a:lstStyle/>
          <a:p>
            <a:pPr/>
          </a:p>
        </p:txBody>
      </p:sp>
      <p:sp>
        <p:nvSpPr>
          <p:cNvPr id="149" name="Google Shape;94;p16"/>
          <p:cNvSpPr/>
          <p:nvPr/>
        </p:nvSpPr>
        <p:spPr>
          <a:xfrm flipV="1">
            <a:off x="2322550" y="4472425"/>
            <a:ext cx="1785899" cy="10801"/>
          </a:xfrm>
          <a:prstGeom prst="line">
            <a:avLst/>
          </a:prstGeom>
          <a:ln>
            <a:solidFill>
              <a:schemeClr val="accent2">
                <a:lumOff val="21764"/>
              </a:schemeClr>
            </a:solidFill>
          </a:ln>
        </p:spPr>
        <p:txBody>
          <a:bodyPr lIns="0" tIns="0" rIns="0" bIns="0"/>
          <a:lstStyle/>
          <a:p>
            <a:pPr/>
          </a:p>
        </p:txBody>
      </p:sp>
      <p:sp>
        <p:nvSpPr>
          <p:cNvPr id="150" name="Google Shape;95;p16"/>
          <p:cNvSpPr/>
          <p:nvPr/>
        </p:nvSpPr>
        <p:spPr>
          <a:xfrm flipV="1">
            <a:off x="2323300" y="3882975"/>
            <a:ext cx="1785899" cy="10801"/>
          </a:xfrm>
          <a:prstGeom prst="line">
            <a:avLst/>
          </a:prstGeom>
          <a:ln>
            <a:solidFill>
              <a:schemeClr val="accent2">
                <a:lumOff val="21764"/>
              </a:schemeClr>
            </a:solidFill>
          </a:ln>
        </p:spPr>
        <p:txBody>
          <a:bodyPr lIns="0" tIns="0" rIns="0" bIns="0"/>
          <a:lstStyle/>
          <a:p>
            <a:pPr/>
          </a:p>
        </p:txBody>
      </p:sp>
      <p:cxnSp>
        <p:nvCxnSpPr>
          <p:cNvPr id="151" name="Google Shape;96;p16"/>
          <p:cNvCxnSpPr>
            <a:stCxn id="139" idx="0"/>
            <a:endCxn id="143" idx="0"/>
          </p:cNvCxnSpPr>
          <p:nvPr/>
        </p:nvCxnSpPr>
        <p:spPr>
          <a:xfrm flipV="1">
            <a:off x="1392850" y="3226762"/>
            <a:ext cx="3645375" cy="631376"/>
          </a:xfrm>
          <a:prstGeom prst="straightConnector1">
            <a:avLst/>
          </a:prstGeom>
          <a:ln>
            <a:solidFill>
              <a:schemeClr val="accent2">
                <a:lumOff val="21764"/>
              </a:schemeClr>
            </a:solidFill>
          </a:ln>
        </p:spPr>
      </p:cxnSp>
      <p:sp>
        <p:nvSpPr>
          <p:cNvPr id="152" name="Google Shape;97;p16"/>
          <p:cNvSpPr/>
          <p:nvPr/>
        </p:nvSpPr>
        <p:spPr>
          <a:xfrm flipV="1">
            <a:off x="2323300" y="2781849"/>
            <a:ext cx="1785899" cy="1479002"/>
          </a:xfrm>
          <a:prstGeom prst="line">
            <a:avLst/>
          </a:prstGeom>
          <a:ln>
            <a:solidFill>
              <a:schemeClr val="accent2">
                <a:lumOff val="21764"/>
              </a:schemeClr>
            </a:solidFill>
          </a:ln>
        </p:spPr>
        <p:txBody>
          <a:bodyPr lIns="0" tIns="0" rIns="0" bIns="0"/>
          <a:lstStyle/>
          <a:p>
            <a:pPr/>
          </a:p>
        </p:txBody>
      </p:sp>
      <p:cxnSp>
        <p:nvCxnSpPr>
          <p:cNvPr id="153" name="Google Shape;98;p16"/>
          <p:cNvCxnSpPr>
            <a:stCxn id="139" idx="0"/>
            <a:endCxn id="145" idx="0"/>
          </p:cNvCxnSpPr>
          <p:nvPr/>
        </p:nvCxnSpPr>
        <p:spPr>
          <a:xfrm>
            <a:off x="1392850" y="3858137"/>
            <a:ext cx="3645375" cy="517926"/>
          </a:xfrm>
          <a:prstGeom prst="straightConnector1">
            <a:avLst/>
          </a:prstGeom>
          <a:ln>
            <a:solidFill>
              <a:schemeClr val="accent2">
                <a:lumOff val="21764"/>
              </a:schemeClr>
            </a:solidFill>
          </a:ln>
        </p:spPr>
      </p:cxnSp>
      <p:sp>
        <p:nvSpPr>
          <p:cNvPr id="154" name="Google Shape;99;p16"/>
          <p:cNvSpPr/>
          <p:nvPr/>
        </p:nvSpPr>
        <p:spPr>
          <a:xfrm>
            <a:off x="2324050" y="3327725"/>
            <a:ext cx="1784401" cy="404401"/>
          </a:xfrm>
          <a:prstGeom prst="line">
            <a:avLst/>
          </a:prstGeom>
          <a:ln>
            <a:solidFill>
              <a:schemeClr val="accent2">
                <a:lumOff val="21764"/>
              </a:schemeClr>
            </a:solidFill>
          </a:ln>
        </p:spPr>
        <p:txBody>
          <a:bodyPr lIns="0" tIns="0" rIns="0" bIns="0"/>
          <a:lstStyle/>
          <a:p>
            <a:pPr/>
          </a:p>
        </p:txBody>
      </p:sp>
      <p:cxnSp>
        <p:nvCxnSpPr>
          <p:cNvPr id="155" name="Google Shape;100;p16"/>
          <p:cNvCxnSpPr>
            <a:stCxn id="138" idx="0"/>
            <a:endCxn id="145" idx="0"/>
          </p:cNvCxnSpPr>
          <p:nvPr/>
        </p:nvCxnSpPr>
        <p:spPr>
          <a:xfrm>
            <a:off x="1392850" y="3340212"/>
            <a:ext cx="3645375" cy="1035851"/>
          </a:xfrm>
          <a:prstGeom prst="straightConnector1">
            <a:avLst/>
          </a:prstGeom>
          <a:ln>
            <a:solidFill>
              <a:schemeClr val="accent2">
                <a:lumOff val="21764"/>
              </a:schemeClr>
            </a:solidFill>
          </a:ln>
        </p:spPr>
      </p:cxn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Google Shape;494;p43"/>
          <p:cNvSpPr txBox="1"/>
          <p:nvPr>
            <p:ph type="title"/>
          </p:nvPr>
        </p:nvSpPr>
        <p:spPr>
          <a:xfrm>
            <a:off x="230049" y="202824"/>
            <a:ext cx="8520602" cy="572702"/>
          </a:xfrm>
          <a:prstGeom prst="rect">
            <a:avLst/>
          </a:prstGeom>
        </p:spPr>
        <p:txBody>
          <a:bodyPr/>
          <a:lstStyle>
            <a:lvl1pPr defTabSz="722376">
              <a:defRPr sz="1975"/>
            </a:lvl1pPr>
          </a:lstStyle>
          <a:p>
            <a:pPr/>
            <a:r>
              <a:t>Animals|Algae: similar pattern, different degree</a:t>
            </a:r>
          </a:p>
        </p:txBody>
      </p:sp>
      <p:pic>
        <p:nvPicPr>
          <p:cNvPr id="516" name="Google Shape;495;p43" descr="Google Shape;495;p43"/>
          <p:cNvPicPr>
            <a:picLocks noChangeAspect="1"/>
          </p:cNvPicPr>
          <p:nvPr/>
        </p:nvPicPr>
        <p:blipFill>
          <a:blip r:embed="rId3">
            <a:extLst/>
          </a:blip>
          <a:stretch>
            <a:fillRect/>
          </a:stretch>
        </p:blipFill>
        <p:spPr>
          <a:xfrm>
            <a:off x="3753451" y="1093275"/>
            <a:ext cx="1893329" cy="1916651"/>
          </a:xfrm>
          <a:prstGeom prst="rect">
            <a:avLst/>
          </a:prstGeom>
          <a:ln w="12700">
            <a:miter lim="400000"/>
          </a:ln>
        </p:spPr>
      </p:pic>
      <p:pic>
        <p:nvPicPr>
          <p:cNvPr id="517" name="Google Shape;496;p43" descr="Google Shape;496;p43"/>
          <p:cNvPicPr>
            <a:picLocks noChangeAspect="1"/>
          </p:cNvPicPr>
          <p:nvPr/>
        </p:nvPicPr>
        <p:blipFill>
          <a:blip r:embed="rId4">
            <a:extLst/>
          </a:blip>
          <a:stretch>
            <a:fillRect/>
          </a:stretch>
        </p:blipFill>
        <p:spPr>
          <a:xfrm>
            <a:off x="6124824" y="1170523"/>
            <a:ext cx="2333288" cy="1916651"/>
          </a:xfrm>
          <a:prstGeom prst="rect">
            <a:avLst/>
          </a:prstGeom>
          <a:ln w="12700">
            <a:miter lim="400000"/>
          </a:ln>
        </p:spPr>
      </p:pic>
      <p:sp>
        <p:nvSpPr>
          <p:cNvPr id="518" name="Google Shape;497;p43"/>
          <p:cNvSpPr txBox="1"/>
          <p:nvPr>
            <p:ph type="body" idx="1"/>
          </p:nvPr>
        </p:nvSpPr>
        <p:spPr>
          <a:xfrm>
            <a:off x="8750650" y="865974"/>
            <a:ext cx="8157900" cy="4011302"/>
          </a:xfrm>
          <a:prstGeom prst="rect">
            <a:avLst/>
          </a:prstGeom>
        </p:spPr>
        <p:txBody>
          <a:bodyPr/>
          <a:lstStyle/>
          <a:p>
            <a:pPr indent="-349250">
              <a:lnSpc>
                <a:spcPct val="150000"/>
              </a:lnSpc>
              <a:buClr>
                <a:srgbClr val="000000"/>
              </a:buClr>
              <a:buSzPts val="1900"/>
              <a:defRPr sz="1900">
                <a:solidFill>
                  <a:srgbClr val="3A230E"/>
                </a:solidFill>
              </a:defRPr>
            </a:pPr>
            <a:r>
              <a:t>Animals and Algae demonstrated similar pattern of more change in trait space on the protected side -- but the change was more marked for animals, driven by an increased impact of predators and an increased number of sessile filter feeding species.</a:t>
            </a:r>
          </a:p>
          <a:p>
            <a:pPr indent="-349250">
              <a:lnSpc>
                <a:spcPct val="150000"/>
              </a:lnSpc>
              <a:buClr>
                <a:srgbClr val="3A230E"/>
              </a:buClr>
              <a:buSzPts val="1900"/>
              <a:defRPr sz="1900">
                <a:solidFill>
                  <a:srgbClr val="3A230E"/>
                </a:solidFill>
              </a:defRPr>
            </a:pPr>
            <a:r>
              <a:t>In contrast, Algae morphological and space-use traits were generally stable over the time series. </a:t>
            </a:r>
          </a:p>
        </p:txBody>
      </p:sp>
      <p:sp>
        <p:nvSpPr>
          <p:cNvPr id="519" name="Google Shape;498;p43"/>
          <p:cNvSpPr txBox="1"/>
          <p:nvPr/>
        </p:nvSpPr>
        <p:spPr>
          <a:xfrm>
            <a:off x="0" y="1162024"/>
            <a:ext cx="3620700" cy="22248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434340" indent="-331787" defTabSz="868680">
              <a:lnSpc>
                <a:spcPct val="150000"/>
              </a:lnSpc>
              <a:buClr>
                <a:srgbClr val="000000"/>
              </a:buClr>
              <a:buSzPts val="1800"/>
              <a:buFont typeface="Arial"/>
              <a:buChar char="-"/>
              <a:defRPr sz="1804">
                <a:solidFill>
                  <a:srgbClr val="3A230E"/>
                </a:solidFill>
                <a:latin typeface="Quicksand Light"/>
                <a:ea typeface="Quicksand Light"/>
                <a:cs typeface="Quicksand Light"/>
                <a:sym typeface="Quicksand Light"/>
              </a:defRPr>
            </a:pPr>
            <a:r>
              <a:t>Ecosystem function is changing for animals:</a:t>
            </a:r>
            <a:br/>
            <a:r>
              <a:t>More species of sessile filter feeders and more predators</a:t>
            </a:r>
          </a:p>
        </p:txBody>
      </p:sp>
      <p:sp>
        <p:nvSpPr>
          <p:cNvPr id="520" name="Google Shape;499;p43"/>
          <p:cNvSpPr txBox="1"/>
          <p:nvPr/>
        </p:nvSpPr>
        <p:spPr>
          <a:xfrm>
            <a:off x="-76200" y="3434424"/>
            <a:ext cx="87642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457200" indent="-349250">
              <a:lnSpc>
                <a:spcPct val="150000"/>
              </a:lnSpc>
              <a:buClr>
                <a:srgbClr val="000000"/>
              </a:buClr>
              <a:buSzPts val="1900"/>
              <a:buFont typeface="Arial"/>
              <a:buChar char="-"/>
              <a:defRPr sz="1900">
                <a:solidFill>
                  <a:srgbClr val="3A230E"/>
                </a:solidFill>
                <a:latin typeface="Quicksand Light"/>
                <a:ea typeface="Quicksand Light"/>
                <a:cs typeface="Quicksand Light"/>
                <a:sym typeface="Quicksand Light"/>
              </a:defRPr>
            </a:lvl1pPr>
          </a:lstStyle>
          <a:p>
            <a:pPr/>
            <a:r>
              <a:t>Despite species turnover, algae are not experiencing the same degree of  change in ecosystem function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4" name="Google Shape;504;p44"/>
          <p:cNvSpPr txBox="1"/>
          <p:nvPr>
            <p:ph type="title"/>
          </p:nvPr>
        </p:nvSpPr>
        <p:spPr>
          <a:xfrm>
            <a:off x="230049" y="202824"/>
            <a:ext cx="8520602" cy="572702"/>
          </a:xfrm>
          <a:prstGeom prst="rect">
            <a:avLst/>
          </a:prstGeom>
          <a:solidFill>
            <a:srgbClr val="94B4D8"/>
          </a:solidFill>
        </p:spPr>
        <p:txBody>
          <a:bodyPr/>
          <a:lstStyle>
            <a:lvl1pPr defTabSz="758951">
              <a:defRPr sz="1992"/>
            </a:lvl1pPr>
          </a:lstStyle>
          <a:p>
            <a:pPr/>
            <a:r>
              <a:t>Take-home</a:t>
            </a:r>
          </a:p>
        </p:txBody>
      </p:sp>
      <p:graphicFrame>
        <p:nvGraphicFramePr>
          <p:cNvPr id="525" name="Google Shape;505;p44"/>
          <p:cNvGraphicFramePr/>
          <p:nvPr/>
        </p:nvGraphicFramePr>
        <p:xfrm>
          <a:off x="664649" y="1444475"/>
          <a:ext cx="7240101" cy="24453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849875"/>
                <a:gridCol w="1674975"/>
                <a:gridCol w="1857625"/>
                <a:gridCol w="1857625"/>
              </a:tblGrid>
              <a:tr h="624125">
                <a:tc>
                  <a:txBody>
                    <a:bodyPr/>
                    <a:lstStyle/>
                    <a:p>
                      <a:pPr algn="l">
                        <a:defRPr sz="1400"/>
                      </a:pPr>
                    </a:p>
                  </a:txBody>
                  <a:tcPr marL="91425" marR="91425" marT="91425" marB="91425" anchor="t" anchorCtr="0" horzOverflow="overflow">
                    <a:solidFill>
                      <a:srgbClr val="B4CAE3"/>
                    </a:solidFill>
                  </a:tcPr>
                </a:tc>
                <a:tc>
                  <a:txBody>
                    <a:bodyPr/>
                    <a:lstStyle/>
                    <a:p>
                      <a:pPr algn="l">
                        <a:defRPr sz="1400"/>
                      </a:pPr>
                    </a:p>
                  </a:txBody>
                  <a:tcPr marL="91425" marR="91425" marT="91425" marB="91425" anchor="t" anchorCtr="0" horzOverflow="overflow"/>
                </a:tc>
                <a:tc>
                  <a:txBody>
                    <a:bodyPr/>
                    <a:lstStyle/>
                    <a:p>
                      <a:pPr algn="l">
                        <a:defRPr sz="1400"/>
                      </a:pPr>
                    </a:p>
                  </a:txBody>
                  <a:tcPr marL="91425" marR="91425" marT="91425" marB="91425" anchor="t" anchorCtr="0" horzOverflow="overflow"/>
                </a:tc>
                <a:tc>
                  <a:txBody>
                    <a:bodyPr/>
                    <a:lstStyle/>
                    <a:p>
                      <a:pPr algn="l">
                        <a:defRPr sz="1400"/>
                      </a:pPr>
                    </a:p>
                  </a:txBody>
                  <a:tcPr marL="91425" marR="91425" marT="91425" marB="91425" anchor="t" anchorCtr="0" horzOverflow="overflow"/>
                </a:tc>
              </a:tr>
              <a:tr h="654975">
                <a:tc>
                  <a:txBody>
                    <a:bodyPr/>
                    <a:lstStyle/>
                    <a:p>
                      <a:pPr algn="l">
                        <a:defRPr sz="1800"/>
                      </a:pPr>
                      <a:r>
                        <a:rPr sz="1600">
                          <a:latin typeface="Source Code Pro"/>
                          <a:ea typeface="Source Code Pro"/>
                          <a:cs typeface="Source Code Pro"/>
                          <a:sym typeface="Source Code Pro"/>
                        </a:rPr>
                        <a:t>Protected vs exposed side</a:t>
                      </a:r>
                    </a:p>
                  </a:txBody>
                  <a:tcPr marL="91425" marR="91425" marT="91425" marB="91425" anchor="t" anchorCtr="0" horzOverflow="overflow">
                    <a:solidFill>
                      <a:srgbClr val="B4CAE3"/>
                    </a:solidFill>
                  </a:tcPr>
                </a:tc>
                <a:tc>
                  <a:txBody>
                    <a:bodyPr/>
                    <a:lstStyle/>
                    <a:p>
                      <a:pPr algn="l">
                        <a:defRPr sz="1800"/>
                      </a:pPr>
                      <a:r>
                        <a:rPr sz="1200">
                          <a:latin typeface="Source Code Pro"/>
                          <a:ea typeface="Source Code Pro"/>
                          <a:cs typeface="Source Code Pro"/>
                          <a:sym typeface="Source Code Pro"/>
                        </a:rPr>
                        <a:t>(&gt;)Changed trait space</a:t>
                      </a:r>
                    </a:p>
                  </a:txBody>
                  <a:tcPr marL="91425" marR="91425" marT="91425" marB="91425" anchor="t" anchorCtr="0" horzOverflow="overflow"/>
                </a:tc>
                <a:tc>
                  <a:txBody>
                    <a:bodyPr/>
                    <a:lstStyle/>
                    <a:p>
                      <a:pPr algn="l">
                        <a:defRPr sz="1200">
                          <a:latin typeface="Source Code Pro"/>
                          <a:ea typeface="Source Code Pro"/>
                          <a:cs typeface="Source Code Pro"/>
                          <a:sym typeface="Source Code Pro"/>
                        </a:defRPr>
                      </a:pPr>
                      <a:r>
                        <a:t>Changed trait space</a:t>
                      </a:r>
                    </a:p>
                  </a:txBody>
                  <a:tcPr marL="91425" marR="91425" marT="91425" marB="91425" anchor="t" anchorCtr="0" horzOverflow="overflow"/>
                </a:tc>
                <a:tc>
                  <a:txBody>
                    <a:bodyPr/>
                    <a:lstStyle/>
                    <a:p>
                      <a:pPr algn="l">
                        <a:defRPr sz="1400"/>
                      </a:pPr>
                    </a:p>
                  </a:txBody>
                  <a:tcPr marL="91425" marR="91425" marT="91425" marB="91425" anchor="t" anchorCtr="0" horzOverflow="overflow"/>
                </a:tc>
              </a:tr>
              <a:tr h="624125">
                <a:tc>
                  <a:txBody>
                    <a:bodyPr/>
                    <a:lstStyle/>
                    <a:p>
                      <a:pPr algn="l">
                        <a:defRPr sz="1400"/>
                      </a:pPr>
                    </a:p>
                  </a:txBody>
                  <a:tcPr marL="91425" marR="91425" marT="91425" marB="91425" anchor="t" anchorCtr="0" horzOverflow="overflow">
                    <a:solidFill>
                      <a:srgbClr val="B4CAE3"/>
                    </a:solidFill>
                  </a:tcPr>
                </a:tc>
                <a:tc>
                  <a:txBody>
                    <a:bodyPr/>
                    <a:lstStyle/>
                    <a:p>
                      <a:pPr algn="l">
                        <a:lnSpc>
                          <a:spcPct val="150000"/>
                        </a:lnSpc>
                        <a:spcBef>
                          <a:spcPts val="1200"/>
                        </a:spcBef>
                        <a:defRPr sz="1800"/>
                      </a:pPr>
                      <a:r>
                        <a:rPr sz="800">
                          <a:solidFill>
                            <a:srgbClr val="3A230E"/>
                          </a:solidFill>
                          <a:latin typeface="Quicksand Light"/>
                          <a:ea typeface="Quicksand Light"/>
                          <a:cs typeface="Quicksand Light"/>
                          <a:sym typeface="Quicksand Light"/>
                        </a:rPr>
                        <a:t>(+)  predators and (+) sessile filter feeding species.</a:t>
                      </a:r>
                    </a:p>
                  </a:txBody>
                  <a:tcPr marL="91425" marR="91425" marT="91425" marB="91425" anchor="t" anchorCtr="0" horzOverflow="overflow"/>
                </a:tc>
                <a:tc>
                  <a:txBody>
                    <a:bodyPr/>
                    <a:lstStyle/>
                    <a:p>
                      <a:pPr algn="l">
                        <a:defRPr sz="1400"/>
                      </a:pPr>
                    </a:p>
                  </a:txBody>
                  <a:tcPr marL="91425" marR="91425" marT="91425" marB="91425" anchor="t" anchorCtr="0" horzOverflow="overflow"/>
                </a:tc>
                <a:tc>
                  <a:txBody>
                    <a:bodyPr/>
                    <a:lstStyle/>
                    <a:p>
                      <a:pPr algn="l">
                        <a:defRPr>
                          <a:latin typeface="Source Code Pro"/>
                          <a:ea typeface="Source Code Pro"/>
                          <a:cs typeface="Source Code Pro"/>
                          <a:sym typeface="Source Code Pro"/>
                        </a:defRPr>
                      </a:pPr>
                      <a:r>
                        <a:t>Community shaping,</a:t>
                      </a:r>
                    </a:p>
                    <a:p>
                      <a:pPr algn="l">
                        <a:defRPr>
                          <a:latin typeface="Source Code Pro"/>
                          <a:ea typeface="Source Code Pro"/>
                          <a:cs typeface="Source Code Pro"/>
                          <a:sym typeface="Source Code Pro"/>
                        </a:defRPr>
                      </a:pPr>
                      <a:r>
                        <a:t>Nutrient storage, trophic regulation ….</a:t>
                      </a:r>
                    </a:p>
                  </a:txBody>
                  <a:tcPr marL="91425" marR="91425" marT="91425" marB="91425" anchor="t" anchorCtr="0" horzOverflow="overflow"/>
                </a:tc>
              </a:tr>
              <a:tr h="542125">
                <a:tc>
                  <a:txBody>
                    <a:bodyPr/>
                    <a:lstStyle/>
                    <a:p>
                      <a:pPr algn="l">
                        <a:defRPr sz="1400"/>
                      </a:pPr>
                    </a:p>
                  </a:txBody>
                  <a:tcPr marL="91425" marR="91425" marT="91425" marB="91425" anchor="t" anchorCtr="0" horzOverflow="overflow">
                    <a:solidFill>
                      <a:srgbClr val="B4CAE3"/>
                    </a:solidFill>
                  </a:tcPr>
                </a:tc>
                <a:tc>
                  <a:txBody>
                    <a:bodyPr/>
                    <a:lstStyle/>
                    <a:p>
                      <a:pPr algn="l">
                        <a:defRPr sz="1400"/>
                      </a:pPr>
                    </a:p>
                  </a:txBody>
                  <a:tcPr marL="91425" marR="91425" marT="91425" marB="91425" anchor="t" anchorCtr="0" horzOverflow="overflow"/>
                </a:tc>
                <a:tc>
                  <a:txBody>
                    <a:bodyPr/>
                    <a:lstStyle/>
                    <a:p>
                      <a:pPr algn="l">
                        <a:defRPr sz="1400"/>
                      </a:pPr>
                    </a:p>
                  </a:txBody>
                  <a:tcPr marL="91425" marR="91425" marT="91425" marB="91425" anchor="t" anchorCtr="0" horzOverflow="overflow"/>
                </a:tc>
                <a:tc>
                  <a:txBody>
                    <a:bodyPr/>
                    <a:lstStyle/>
                    <a:p>
                      <a:pPr algn="l">
                        <a:defRPr sz="1400"/>
                      </a:pPr>
                    </a:p>
                  </a:txBody>
                  <a:tcPr marL="91425" marR="91425" marT="91425" marB="91425" anchor="t" anchorCtr="0" horzOverflow="overflow"/>
                </a:tc>
              </a:tr>
            </a:tbl>
          </a:graphicData>
        </a:graphic>
      </p:graphicFrame>
      <p:pic>
        <p:nvPicPr>
          <p:cNvPr id="526" name="Google Shape;506;p44" descr="Google Shape;506;p44"/>
          <p:cNvPicPr>
            <a:picLocks noChangeAspect="1"/>
          </p:cNvPicPr>
          <p:nvPr/>
        </p:nvPicPr>
        <p:blipFill>
          <a:blip r:embed="rId3">
            <a:extLst/>
          </a:blip>
          <a:srcRect l="0" t="36269" r="42356" b="0"/>
          <a:stretch>
            <a:fillRect/>
          </a:stretch>
        </p:blipFill>
        <p:spPr>
          <a:xfrm>
            <a:off x="10021299" y="41925"/>
            <a:ext cx="1008650" cy="952975"/>
          </a:xfrm>
          <a:prstGeom prst="rect">
            <a:avLst/>
          </a:prstGeom>
          <a:ln w="12700">
            <a:miter lim="400000"/>
          </a:ln>
        </p:spPr>
      </p:pic>
      <p:pic>
        <p:nvPicPr>
          <p:cNvPr id="527" name="Google Shape;507;p44" descr="Google Shape;507;p44"/>
          <p:cNvPicPr>
            <a:picLocks noChangeAspect="1"/>
          </p:cNvPicPr>
          <p:nvPr/>
        </p:nvPicPr>
        <p:blipFill>
          <a:blip r:embed="rId4">
            <a:extLst/>
          </a:blip>
          <a:stretch>
            <a:fillRect/>
          </a:stretch>
        </p:blipFill>
        <p:spPr>
          <a:xfrm>
            <a:off x="4611575" y="1520662"/>
            <a:ext cx="518527" cy="524939"/>
          </a:xfrm>
          <a:prstGeom prst="rect">
            <a:avLst/>
          </a:prstGeom>
          <a:ln w="12700">
            <a:miter lim="400000"/>
          </a:ln>
        </p:spPr>
      </p:pic>
      <p:pic>
        <p:nvPicPr>
          <p:cNvPr id="528" name="Google Shape;508;p44" descr="Google Shape;508;p44"/>
          <p:cNvPicPr>
            <a:picLocks noChangeAspect="1"/>
          </p:cNvPicPr>
          <p:nvPr/>
        </p:nvPicPr>
        <p:blipFill>
          <a:blip r:embed="rId5">
            <a:extLst/>
          </a:blip>
          <a:stretch>
            <a:fillRect/>
          </a:stretch>
        </p:blipFill>
        <p:spPr>
          <a:xfrm>
            <a:off x="3084463" y="1704675"/>
            <a:ext cx="518526" cy="42595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2" name="Google Shape;513;p45"/>
          <p:cNvSpPr txBox="1"/>
          <p:nvPr>
            <p:ph type="title"/>
          </p:nvPr>
        </p:nvSpPr>
        <p:spPr>
          <a:xfrm>
            <a:off x="230049" y="202824"/>
            <a:ext cx="8520602" cy="572702"/>
          </a:xfrm>
          <a:prstGeom prst="rect">
            <a:avLst/>
          </a:prstGeom>
        </p:spPr>
        <p:txBody>
          <a:bodyPr/>
          <a:lstStyle>
            <a:lvl1pPr defTabSz="722376">
              <a:defRPr sz="1975"/>
            </a:lvl1pPr>
          </a:lstStyle>
          <a:p>
            <a:pPr/>
            <a:r>
              <a:t>So how did appledore change?</a:t>
            </a:r>
          </a:p>
        </p:txBody>
      </p:sp>
      <p:sp>
        <p:nvSpPr>
          <p:cNvPr id="533" name="Google Shape;514;p45"/>
          <p:cNvSpPr txBox="1"/>
          <p:nvPr>
            <p:ph type="body" idx="1"/>
          </p:nvPr>
        </p:nvSpPr>
        <p:spPr>
          <a:xfrm>
            <a:off x="230049" y="957574"/>
            <a:ext cx="8520602" cy="4070101"/>
          </a:xfrm>
          <a:prstGeom prst="rect">
            <a:avLst/>
          </a:prstGeom>
        </p:spPr>
        <p:txBody>
          <a:bodyPr/>
          <a:lstStyle/>
          <a:p>
            <a:pPr marL="420623" indent="-332994" defTabSz="841247">
              <a:lnSpc>
                <a:spcPct val="150000"/>
              </a:lnSpc>
              <a:buClr>
                <a:srgbClr val="262626"/>
              </a:buClr>
              <a:buSzPts val="2000"/>
              <a:buFont typeface="Quicksand Regular"/>
              <a:defRPr sz="2024">
                <a:solidFill>
                  <a:srgbClr val="000000"/>
                </a:solidFill>
                <a:latin typeface="Quicksand Regular"/>
                <a:ea typeface="Quicksand Regular"/>
                <a:cs typeface="Quicksand Regular"/>
                <a:sym typeface="Quicksand Regular"/>
              </a:defRPr>
            </a:pPr>
            <a:r>
              <a:t>E</a:t>
            </a:r>
            <a:r>
              <a:rPr sz="1840"/>
              <a:t>xposed vs protected had different patterns of change</a:t>
            </a:r>
            <a:endParaRPr sz="1840"/>
          </a:p>
          <a:p>
            <a:pPr marL="420623" indent="-327152" defTabSz="841247">
              <a:lnSpc>
                <a:spcPct val="150000"/>
              </a:lnSpc>
              <a:buClr>
                <a:srgbClr val="262626"/>
              </a:buClr>
              <a:buFont typeface="Quicksand Regular"/>
              <a:defRPr sz="1840">
                <a:solidFill>
                  <a:srgbClr val="000000"/>
                </a:solidFill>
                <a:latin typeface="Quicksand Regular"/>
                <a:ea typeface="Quicksand Regular"/>
                <a:cs typeface="Quicksand Regular"/>
                <a:sym typeface="Quicksand Regular"/>
              </a:defRPr>
            </a:pPr>
            <a:r>
              <a:t>Taxonomically: more new species on the protected side: </a:t>
            </a:r>
            <a:br/>
            <a:r>
              <a:t>9 animals and 2 algae</a:t>
            </a:r>
          </a:p>
          <a:p>
            <a:pPr marL="420623" indent="-327152" defTabSz="841247">
              <a:lnSpc>
                <a:spcPct val="150000"/>
              </a:lnSpc>
              <a:buClr>
                <a:srgbClr val="000000"/>
              </a:buClr>
              <a:buFont typeface="Quicksand Regular"/>
              <a:defRPr sz="1840">
                <a:solidFill>
                  <a:srgbClr val="000000"/>
                </a:solidFill>
                <a:latin typeface="Quicksand Regular"/>
                <a:ea typeface="Quicksand Regular"/>
                <a:cs typeface="Quicksand Regular"/>
                <a:sym typeface="Quicksand Regular"/>
              </a:defRPr>
            </a:pPr>
            <a:r>
              <a:t>Functionally: Larger change in functional trait fingerprint on protected side</a:t>
            </a:r>
          </a:p>
          <a:p>
            <a:pPr marL="420623" indent="-327152" defTabSz="841247">
              <a:lnSpc>
                <a:spcPct val="150000"/>
              </a:lnSpc>
              <a:buClr>
                <a:srgbClr val="000000"/>
              </a:buClr>
              <a:buFont typeface="Quicksand Regular"/>
              <a:defRPr sz="1840">
                <a:solidFill>
                  <a:srgbClr val="000000"/>
                </a:solidFill>
                <a:latin typeface="Quicksand Regular"/>
                <a:ea typeface="Quicksand Regular"/>
                <a:cs typeface="Quicksand Regular"/>
                <a:sym typeface="Quicksand Regular"/>
              </a:defRPr>
            </a:pPr>
            <a:r>
              <a:t>Relative abundance count data shows more trait variation in the past 10 years, despite regime changes in the 90s</a:t>
            </a:r>
          </a:p>
          <a:p>
            <a:pPr marL="420623" indent="-327152" defTabSz="841247">
              <a:lnSpc>
                <a:spcPct val="150000"/>
              </a:lnSpc>
              <a:buClr>
                <a:srgbClr val="000000"/>
              </a:buClr>
              <a:buFont typeface="Quicksand Regular"/>
              <a:defRPr sz="1840">
                <a:solidFill>
                  <a:srgbClr val="000000"/>
                </a:solidFill>
                <a:latin typeface="Quicksand Regular"/>
                <a:ea typeface="Quicksand Regular"/>
                <a:cs typeface="Quicksand Regular"/>
                <a:sym typeface="Quicksand Regular"/>
              </a:defRPr>
            </a:pPr>
            <a:r>
              <a:t>Relative abundance cover data shows some variation, but some algal morphology traits seem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7" name="Google Shape;519;p46"/>
          <p:cNvSpPr txBox="1"/>
          <p:nvPr>
            <p:ph type="title"/>
          </p:nvPr>
        </p:nvSpPr>
        <p:spPr>
          <a:xfrm>
            <a:off x="230049" y="202824"/>
            <a:ext cx="8520602" cy="572702"/>
          </a:xfrm>
          <a:prstGeom prst="rect">
            <a:avLst/>
          </a:prstGeom>
        </p:spPr>
        <p:txBody>
          <a:bodyPr/>
          <a:lstStyle>
            <a:lvl1pPr defTabSz="722376">
              <a:defRPr sz="1975"/>
            </a:lvl1pPr>
          </a:lstStyle>
          <a:p>
            <a:pPr/>
            <a:r>
              <a:t>Implications</a:t>
            </a:r>
          </a:p>
        </p:txBody>
      </p:sp>
      <p:sp>
        <p:nvSpPr>
          <p:cNvPr id="538" name="Google Shape;520;p46"/>
          <p:cNvSpPr txBox="1"/>
          <p:nvPr>
            <p:ph type="body" idx="1"/>
          </p:nvPr>
        </p:nvSpPr>
        <p:spPr>
          <a:xfrm>
            <a:off x="230049" y="957575"/>
            <a:ext cx="8520602" cy="3824400"/>
          </a:xfrm>
          <a:prstGeom prst="rect">
            <a:avLst/>
          </a:prstGeom>
        </p:spPr>
        <p:txBody>
          <a:bodyPr/>
          <a:lstStyle/>
          <a:p>
            <a:pPr marL="443484" indent="-351091" defTabSz="886968">
              <a:buClr>
                <a:srgbClr val="000000"/>
              </a:buClr>
              <a:buSzPts val="2000"/>
              <a:buFont typeface="Quicksand Regular"/>
              <a:defRPr sz="2037">
                <a:solidFill>
                  <a:srgbClr val="000000"/>
                </a:solidFill>
                <a:latin typeface="Quicksand Regular"/>
                <a:ea typeface="Quicksand Regular"/>
                <a:cs typeface="Quicksand Regular"/>
                <a:sym typeface="Quicksand Regular"/>
              </a:defRPr>
            </a:pPr>
            <a:r>
              <a:t>Functional traits can help us advance our understanding of the emergent changes occurring in marine communities and link changes in structure to potential effects on ecological function.</a:t>
            </a:r>
          </a:p>
          <a:p>
            <a:pPr marL="443484" indent="-351091" defTabSz="886968">
              <a:buClr>
                <a:srgbClr val="262626"/>
              </a:buClr>
              <a:buSzPts val="2000"/>
              <a:buFont typeface="Quicksand Regular"/>
              <a:defRPr sz="2037">
                <a:solidFill>
                  <a:srgbClr val="262626"/>
                </a:solidFill>
                <a:latin typeface="Quicksand Regular"/>
                <a:ea typeface="Quicksand Regular"/>
                <a:cs typeface="Quicksand Regular"/>
                <a:sym typeface="Quicksand Regular"/>
              </a:defRPr>
            </a:pPr>
            <a:r>
              <a:t>Studying  functional diversity allows us to generalize the functional contributions of species to ecosystems and contemplate the potential ecological consequences of their extinction</a:t>
            </a:r>
          </a:p>
          <a:p>
            <a:pPr marL="443484" indent="-351091" defTabSz="886968">
              <a:buClr>
                <a:srgbClr val="000000"/>
              </a:buClr>
              <a:buSzPts val="2000"/>
              <a:buFont typeface="Quicksand Regular"/>
              <a:defRPr sz="2037">
                <a:solidFill>
                  <a:srgbClr val="000000"/>
                </a:solidFill>
                <a:latin typeface="Quicksand Regular"/>
                <a:ea typeface="Quicksand Regular"/>
                <a:cs typeface="Quicksand Regular"/>
                <a:sym typeface="Quicksand Regular"/>
              </a:defRPr>
            </a:pPr>
            <a:r>
              <a:t>This is  critical to better comprehend the generalities of the vulnerability of marine benthic communities under ongoing and predicted global environmental changes.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2" name="Google Shape;525;p47" descr="Google Shape;525;p47"/>
          <p:cNvPicPr>
            <a:picLocks noChangeAspect="1"/>
          </p:cNvPicPr>
          <p:nvPr/>
        </p:nvPicPr>
        <p:blipFill>
          <a:blip r:embed="rId2">
            <a:alphaModFix amt="49000"/>
            <a:extLst/>
          </a:blip>
          <a:srcRect l="6916" t="9527" r="0" b="10810"/>
          <a:stretch>
            <a:fillRect/>
          </a:stretch>
        </p:blipFill>
        <p:spPr>
          <a:xfrm>
            <a:off x="2685201" y="1776925"/>
            <a:ext cx="4044478" cy="2472577"/>
          </a:xfrm>
          <a:prstGeom prst="rect">
            <a:avLst/>
          </a:prstGeom>
          <a:ln w="12700">
            <a:miter lim="400000"/>
          </a:ln>
        </p:spPr>
      </p:pic>
      <p:sp>
        <p:nvSpPr>
          <p:cNvPr id="543" name="Google Shape;526;p47"/>
          <p:cNvSpPr txBox="1"/>
          <p:nvPr>
            <p:ph type="title"/>
          </p:nvPr>
        </p:nvSpPr>
        <p:spPr>
          <a:xfrm>
            <a:off x="230049" y="202824"/>
            <a:ext cx="8520602" cy="572702"/>
          </a:xfrm>
          <a:prstGeom prst="rect">
            <a:avLst/>
          </a:prstGeom>
        </p:spPr>
        <p:txBody>
          <a:bodyPr/>
          <a:lstStyle>
            <a:lvl1pPr>
              <a:defRPr sz="2500">
                <a:latin typeface="Montserrat ExtraLight"/>
                <a:ea typeface="Montserrat ExtraLight"/>
                <a:cs typeface="Montserrat ExtraLight"/>
                <a:sym typeface="Montserrat ExtraLight"/>
              </a:defRPr>
            </a:lvl1pPr>
          </a:lstStyle>
          <a:p>
            <a:pPr/>
            <a:r>
              <a:t>Acknowledgments</a:t>
            </a:r>
          </a:p>
        </p:txBody>
      </p:sp>
      <p:pic>
        <p:nvPicPr>
          <p:cNvPr id="544" name="Google Shape;527;p47" descr="Google Shape;527;p47"/>
          <p:cNvPicPr>
            <a:picLocks noChangeAspect="1"/>
          </p:cNvPicPr>
          <p:nvPr/>
        </p:nvPicPr>
        <p:blipFill>
          <a:blip r:embed="rId3">
            <a:extLst/>
          </a:blip>
          <a:stretch>
            <a:fillRect/>
          </a:stretch>
        </p:blipFill>
        <p:spPr>
          <a:xfrm>
            <a:off x="2809475" y="4280899"/>
            <a:ext cx="3605451" cy="724201"/>
          </a:xfrm>
          <a:prstGeom prst="rect">
            <a:avLst/>
          </a:prstGeom>
          <a:ln w="12700">
            <a:miter lim="400000"/>
          </a:ln>
        </p:spPr>
      </p:pic>
      <p:pic>
        <p:nvPicPr>
          <p:cNvPr id="545" name="Google Shape;529;p47" descr="Google Shape;529;p47"/>
          <p:cNvPicPr>
            <a:picLocks noChangeAspect="1"/>
          </p:cNvPicPr>
          <p:nvPr/>
        </p:nvPicPr>
        <p:blipFill>
          <a:blip r:embed="rId4">
            <a:extLst/>
          </a:blip>
          <a:stretch>
            <a:fillRect/>
          </a:stretch>
        </p:blipFill>
        <p:spPr>
          <a:xfrm>
            <a:off x="227974" y="2535471"/>
            <a:ext cx="2370259" cy="490726"/>
          </a:xfrm>
          <a:prstGeom prst="rect">
            <a:avLst/>
          </a:prstGeom>
          <a:ln w="12700">
            <a:miter lim="400000"/>
          </a:ln>
        </p:spPr>
      </p:pic>
      <p:pic>
        <p:nvPicPr>
          <p:cNvPr id="546" name="Google Shape;530;p47" descr="Google Shape;530;p47"/>
          <p:cNvPicPr>
            <a:picLocks noChangeAspect="1"/>
          </p:cNvPicPr>
          <p:nvPr/>
        </p:nvPicPr>
        <p:blipFill>
          <a:blip r:embed="rId5">
            <a:extLst/>
          </a:blip>
          <a:stretch>
            <a:fillRect/>
          </a:stretch>
        </p:blipFill>
        <p:spPr>
          <a:xfrm>
            <a:off x="6881841" y="1431200"/>
            <a:ext cx="1706361" cy="572701"/>
          </a:xfrm>
          <a:prstGeom prst="rect">
            <a:avLst/>
          </a:prstGeom>
          <a:ln w="12700">
            <a:miter lim="400000"/>
          </a:ln>
        </p:spPr>
      </p:pic>
      <p:pic>
        <p:nvPicPr>
          <p:cNvPr id="547" name="Google Shape;531;p47" descr="Google Shape;531;p47"/>
          <p:cNvPicPr>
            <a:picLocks noChangeAspect="1"/>
          </p:cNvPicPr>
          <p:nvPr/>
        </p:nvPicPr>
        <p:blipFill>
          <a:blip r:embed="rId6">
            <a:extLst/>
          </a:blip>
          <a:stretch>
            <a:fillRect/>
          </a:stretch>
        </p:blipFill>
        <p:spPr>
          <a:xfrm>
            <a:off x="230050" y="1431200"/>
            <a:ext cx="2366100" cy="619134"/>
          </a:xfrm>
          <a:prstGeom prst="rect">
            <a:avLst/>
          </a:prstGeom>
          <a:ln w="12700">
            <a:miter lim="400000"/>
          </a:ln>
        </p:spPr>
      </p:pic>
      <p:pic>
        <p:nvPicPr>
          <p:cNvPr id="548" name="Google Shape;532;p47" descr="Google Shape;532;p47"/>
          <p:cNvPicPr>
            <a:picLocks noChangeAspect="1"/>
          </p:cNvPicPr>
          <p:nvPr/>
        </p:nvPicPr>
        <p:blipFill>
          <a:blip r:embed="rId7">
            <a:extLst/>
          </a:blip>
          <a:stretch>
            <a:fillRect/>
          </a:stretch>
        </p:blipFill>
        <p:spPr>
          <a:xfrm>
            <a:off x="6816649" y="2276300"/>
            <a:ext cx="2069645" cy="827850"/>
          </a:xfrm>
          <a:prstGeom prst="rect">
            <a:avLst/>
          </a:prstGeom>
          <a:ln w="12700">
            <a:miter lim="400000"/>
          </a:ln>
        </p:spPr>
      </p:pic>
      <p:pic>
        <p:nvPicPr>
          <p:cNvPr id="549" name="Google Shape;533;p47" descr="Google Shape;533;p47"/>
          <p:cNvPicPr>
            <a:picLocks noChangeAspect="1"/>
          </p:cNvPicPr>
          <p:nvPr/>
        </p:nvPicPr>
        <p:blipFill>
          <a:blip r:embed="rId8">
            <a:extLst/>
          </a:blip>
          <a:srcRect l="24930" t="0" r="23336" b="0"/>
          <a:stretch>
            <a:fillRect/>
          </a:stretch>
        </p:blipFill>
        <p:spPr>
          <a:xfrm>
            <a:off x="7944549" y="3514125"/>
            <a:ext cx="816627" cy="827851"/>
          </a:xfrm>
          <a:prstGeom prst="rect">
            <a:avLst/>
          </a:prstGeom>
          <a:ln>
            <a:solidFill>
              <a:srgbClr val="0B5394"/>
            </a:solidFill>
          </a:ln>
        </p:spPr>
      </p:pic>
      <p:pic>
        <p:nvPicPr>
          <p:cNvPr id="550" name="Google Shape;534;p47" descr="Google Shape;534;p47"/>
          <p:cNvPicPr>
            <a:picLocks noChangeAspect="1"/>
          </p:cNvPicPr>
          <p:nvPr/>
        </p:nvPicPr>
        <p:blipFill>
          <a:blip r:embed="rId9">
            <a:extLst/>
          </a:blip>
          <a:stretch>
            <a:fillRect/>
          </a:stretch>
        </p:blipFill>
        <p:spPr>
          <a:xfrm>
            <a:off x="2988215" y="1258048"/>
            <a:ext cx="3280089" cy="619126"/>
          </a:xfrm>
          <a:prstGeom prst="rect">
            <a:avLst/>
          </a:prstGeom>
          <a:ln w="12700">
            <a:miter lim="400000"/>
          </a:ln>
        </p:spPr>
      </p:pic>
      <p:sp>
        <p:nvSpPr>
          <p:cNvPr id="551" name="Google Shape;535;p47"/>
          <p:cNvSpPr/>
          <p:nvPr/>
        </p:nvSpPr>
        <p:spPr>
          <a:xfrm>
            <a:off x="3386849" y="2742000"/>
            <a:ext cx="2450701" cy="789301"/>
          </a:xfrm>
          <a:prstGeom prst="rect">
            <a:avLst/>
          </a:prstGeom>
          <a:solidFill>
            <a:srgbClr val="0B5394"/>
          </a:solidFill>
          <a:ln>
            <a:solidFill>
              <a:schemeClr val="accent2">
                <a:lumOff val="21764"/>
              </a:schemeClr>
            </a:solidFill>
          </a:ln>
        </p:spPr>
        <p:txBody>
          <a:bodyPr lIns="0" tIns="0" rIns="0" bIns="0" anchor="ctr"/>
          <a:lstStyle/>
          <a:p>
            <a:pPr/>
          </a:p>
        </p:txBody>
      </p:sp>
      <p:sp>
        <p:nvSpPr>
          <p:cNvPr id="552" name="Google Shape;536;p47"/>
          <p:cNvSpPr/>
          <p:nvPr/>
        </p:nvSpPr>
        <p:spPr>
          <a:xfrm flipV="1">
            <a:off x="4831774" y="2008650"/>
            <a:ext cx="1817400" cy="1129201"/>
          </a:xfrm>
          <a:prstGeom prst="line">
            <a:avLst/>
          </a:prstGeom>
          <a:ln>
            <a:solidFill>
              <a:schemeClr val="accent2">
                <a:lumOff val="21764"/>
              </a:schemeClr>
            </a:solidFill>
            <a:tailEnd type="triangle"/>
          </a:ln>
        </p:spPr>
        <p:txBody>
          <a:bodyPr lIns="0" tIns="0" rIns="0" bIns="0"/>
          <a:lstStyle/>
          <a:p>
            <a:pPr/>
          </a:p>
        </p:txBody>
      </p:sp>
      <p:sp>
        <p:nvSpPr>
          <p:cNvPr id="553" name="Google Shape;537;p47"/>
          <p:cNvSpPr/>
          <p:nvPr/>
        </p:nvSpPr>
        <p:spPr>
          <a:xfrm flipH="1" flipV="1">
            <a:off x="3963225" y="2007149"/>
            <a:ext cx="886201" cy="1130701"/>
          </a:xfrm>
          <a:prstGeom prst="line">
            <a:avLst/>
          </a:prstGeom>
          <a:ln>
            <a:solidFill>
              <a:schemeClr val="accent2">
                <a:lumOff val="21764"/>
              </a:schemeClr>
            </a:solidFill>
            <a:tailEnd type="triangle"/>
          </a:ln>
        </p:spPr>
        <p:txBody>
          <a:bodyPr lIns="0" tIns="0" rIns="0" bIns="0"/>
          <a:lstStyle/>
          <a:p>
            <a:pPr/>
          </a:p>
        </p:txBody>
      </p:sp>
      <p:sp>
        <p:nvSpPr>
          <p:cNvPr id="554" name="Google Shape;538;p47"/>
          <p:cNvSpPr/>
          <p:nvPr/>
        </p:nvSpPr>
        <p:spPr>
          <a:xfrm flipV="1">
            <a:off x="4984250" y="2690224"/>
            <a:ext cx="1832401" cy="600001"/>
          </a:xfrm>
          <a:prstGeom prst="line">
            <a:avLst/>
          </a:prstGeom>
          <a:ln>
            <a:solidFill>
              <a:schemeClr val="accent2">
                <a:lumOff val="21764"/>
              </a:schemeClr>
            </a:solidFill>
            <a:tailEnd type="triangle"/>
          </a:ln>
        </p:spPr>
        <p:txBody>
          <a:bodyPr lIns="0" tIns="0" rIns="0" bIns="0"/>
          <a:lstStyle/>
          <a:p>
            <a:pPr/>
          </a:p>
        </p:txBody>
      </p:sp>
      <p:sp>
        <p:nvSpPr>
          <p:cNvPr id="555" name="Google Shape;539;p47"/>
          <p:cNvSpPr/>
          <p:nvPr/>
        </p:nvSpPr>
        <p:spPr>
          <a:xfrm flipH="1" flipV="1">
            <a:off x="2239975" y="1890449"/>
            <a:ext cx="2627100" cy="1247401"/>
          </a:xfrm>
          <a:prstGeom prst="line">
            <a:avLst/>
          </a:prstGeom>
          <a:ln>
            <a:solidFill>
              <a:schemeClr val="accent2">
                <a:lumOff val="21764"/>
              </a:schemeClr>
            </a:solidFill>
            <a:tailEnd type="triangle"/>
          </a:ln>
        </p:spPr>
        <p:txBody>
          <a:bodyPr lIns="0" tIns="0" rIns="0" bIns="0"/>
          <a:lstStyle/>
          <a:p>
            <a:pPr/>
          </a:p>
        </p:txBody>
      </p:sp>
      <p:sp>
        <p:nvSpPr>
          <p:cNvPr id="556" name="Google Shape;540;p47"/>
          <p:cNvSpPr/>
          <p:nvPr/>
        </p:nvSpPr>
        <p:spPr>
          <a:xfrm>
            <a:off x="4849424" y="3181974"/>
            <a:ext cx="2982001" cy="750001"/>
          </a:xfrm>
          <a:prstGeom prst="line">
            <a:avLst/>
          </a:prstGeom>
          <a:ln>
            <a:solidFill>
              <a:schemeClr val="accent2">
                <a:lumOff val="21764"/>
              </a:schemeClr>
            </a:solidFill>
            <a:tailEnd type="triangle"/>
          </a:ln>
        </p:spPr>
        <p:txBody>
          <a:bodyPr lIns="0" tIns="0" rIns="0" bIns="0"/>
          <a:lstStyle/>
          <a:p>
            <a:pPr/>
          </a:p>
        </p:txBody>
      </p:sp>
      <p:sp>
        <p:nvSpPr>
          <p:cNvPr id="557" name="Google Shape;541;p47"/>
          <p:cNvSpPr/>
          <p:nvPr/>
        </p:nvSpPr>
        <p:spPr>
          <a:xfrm flipH="1">
            <a:off x="2912224" y="3304425"/>
            <a:ext cx="1370701" cy="585001"/>
          </a:xfrm>
          <a:prstGeom prst="line">
            <a:avLst/>
          </a:prstGeom>
          <a:ln>
            <a:solidFill>
              <a:schemeClr val="accent2">
                <a:lumOff val="21764"/>
              </a:schemeClr>
            </a:solidFill>
            <a:tailEnd type="triangle"/>
          </a:ln>
        </p:spPr>
        <p:txBody>
          <a:bodyPr lIns="0" tIns="0" rIns="0" bIns="0"/>
          <a:lstStyle/>
          <a:p>
            <a:pPr/>
          </a:p>
        </p:txBody>
      </p:sp>
      <p:sp>
        <p:nvSpPr>
          <p:cNvPr id="558" name="Google Shape;542;p47"/>
          <p:cNvSpPr/>
          <p:nvPr/>
        </p:nvSpPr>
        <p:spPr>
          <a:xfrm flipH="1" flipV="1">
            <a:off x="2485174" y="2934949"/>
            <a:ext cx="2346602" cy="238201"/>
          </a:xfrm>
          <a:prstGeom prst="line">
            <a:avLst/>
          </a:prstGeom>
          <a:ln>
            <a:solidFill>
              <a:schemeClr val="accent2">
                <a:lumOff val="21764"/>
              </a:schemeClr>
            </a:solidFill>
            <a:tailEnd type="triangle"/>
          </a:ln>
        </p:spPr>
        <p:txBody>
          <a:bodyPr lIns="0" tIns="0" rIns="0" bIns="0"/>
          <a:lstStyle/>
          <a:p>
            <a:pPr/>
          </a:p>
        </p:txBody>
      </p:sp>
      <p:sp>
        <p:nvSpPr>
          <p:cNvPr id="559" name="Google Shape;543;p47"/>
          <p:cNvSpPr/>
          <p:nvPr/>
        </p:nvSpPr>
        <p:spPr>
          <a:xfrm>
            <a:off x="4831774" y="3358424"/>
            <a:ext cx="1" cy="1058701"/>
          </a:xfrm>
          <a:prstGeom prst="line">
            <a:avLst/>
          </a:prstGeom>
          <a:ln w="19050">
            <a:solidFill>
              <a:schemeClr val="accent2">
                <a:lumOff val="21764"/>
              </a:schemeClr>
            </a:solidFill>
            <a:tailEnd type="triangle"/>
          </a:ln>
        </p:spPr>
        <p:txBody>
          <a:bodyPr lIns="0" tIns="0" rIns="0" bIns="0"/>
          <a:lstStyle/>
          <a:p>
            <a:pPr/>
          </a:p>
        </p:txBody>
      </p:sp>
      <p:pic>
        <p:nvPicPr>
          <p:cNvPr id="560" name="Google Shape;544;p47" descr="Google Shape;544;p47"/>
          <p:cNvPicPr>
            <a:picLocks noChangeAspect="1"/>
          </p:cNvPicPr>
          <p:nvPr/>
        </p:nvPicPr>
        <p:blipFill>
          <a:blip r:embed="rId10">
            <a:extLst/>
          </a:blip>
          <a:stretch>
            <a:fillRect/>
          </a:stretch>
        </p:blipFill>
        <p:spPr>
          <a:xfrm>
            <a:off x="393824" y="3615964"/>
            <a:ext cx="2366101" cy="547186"/>
          </a:xfrm>
          <a:prstGeom prst="rect">
            <a:avLst/>
          </a:prstGeom>
          <a:ln w="12700">
            <a:miter lim="400000"/>
          </a:ln>
        </p:spPr>
      </p:pic>
      <p:pic>
        <p:nvPicPr>
          <p:cNvPr id="561" name="Google Shape;545;p47" descr="Google Shape;545;p47"/>
          <p:cNvPicPr>
            <a:picLocks noChangeAspect="1"/>
          </p:cNvPicPr>
          <p:nvPr/>
        </p:nvPicPr>
        <p:blipFill>
          <a:blip r:embed="rId11">
            <a:extLst/>
          </a:blip>
          <a:stretch>
            <a:fillRect/>
          </a:stretch>
        </p:blipFill>
        <p:spPr>
          <a:xfrm>
            <a:off x="3388950" y="2741990"/>
            <a:ext cx="2366101" cy="73824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105;p17"/>
          <p:cNvSpPr txBox="1"/>
          <p:nvPr>
            <p:ph type="title"/>
          </p:nvPr>
        </p:nvSpPr>
        <p:spPr>
          <a:xfrm>
            <a:off x="230049" y="202824"/>
            <a:ext cx="8520602" cy="572702"/>
          </a:xfrm>
          <a:prstGeom prst="rect">
            <a:avLst/>
          </a:prstGeom>
          <a:solidFill>
            <a:srgbClr val="94B4D8"/>
          </a:solidFill>
        </p:spPr>
        <p:txBody>
          <a:bodyPr/>
          <a:lstStyle>
            <a:lvl1pPr defTabSz="722376">
              <a:defRPr sz="1975"/>
            </a:lvl1pPr>
          </a:lstStyle>
          <a:p>
            <a:pPr/>
            <a:r>
              <a:t>Challenging to use functional traits!</a:t>
            </a:r>
          </a:p>
        </p:txBody>
      </p:sp>
      <p:sp>
        <p:nvSpPr>
          <p:cNvPr id="160" name="Google Shape;106;p17"/>
          <p:cNvSpPr txBox="1"/>
          <p:nvPr>
            <p:ph type="body" idx="1"/>
          </p:nvPr>
        </p:nvSpPr>
        <p:spPr>
          <a:xfrm>
            <a:off x="540299" y="1266725"/>
            <a:ext cx="8214902" cy="3416401"/>
          </a:xfrm>
          <a:prstGeom prst="rect">
            <a:avLst/>
          </a:prstGeom>
        </p:spPr>
        <p:txBody>
          <a:bodyPr/>
          <a:lstStyle/>
          <a:p>
            <a:pPr marL="0" indent="0">
              <a:lnSpc>
                <a:spcPct val="150000"/>
              </a:lnSpc>
              <a:buSzTx/>
              <a:buNone/>
              <a:defRPr sz="1900">
                <a:solidFill>
                  <a:srgbClr val="000000"/>
                </a:solidFill>
              </a:defRPr>
            </a:pPr>
            <a:r>
              <a:t>- Lack of a single, comprehensive trait database</a:t>
            </a:r>
            <a:br/>
          </a:p>
          <a:p>
            <a:pPr marL="0" indent="0">
              <a:lnSpc>
                <a:spcPct val="150000"/>
              </a:lnSpc>
              <a:buSzTx/>
              <a:buNone/>
              <a:defRPr sz="1900">
                <a:solidFill>
                  <a:srgbClr val="000000"/>
                </a:solidFill>
              </a:defRPr>
            </a:pPr>
            <a:r>
              <a:t>- Best functional trait data can be laborious to collect: measuring many individuals in region of interest</a:t>
            </a:r>
          </a:p>
          <a:p>
            <a:pPr marL="0" indent="0">
              <a:lnSpc>
                <a:spcPct val="150000"/>
              </a:lnSpc>
              <a:buSzTx/>
              <a:buNone/>
            </a:pPr>
            <a:endParaRPr sz="1900">
              <a:solidFill>
                <a:srgbClr val="000000"/>
              </a:solidFill>
            </a:endParaRPr>
          </a:p>
          <a:p>
            <a:pPr marL="0" indent="0">
              <a:lnSpc>
                <a:spcPct val="150000"/>
              </a:lnSpc>
              <a:buSzTx/>
              <a:buNone/>
              <a:defRPr sz="1900">
                <a:solidFill>
                  <a:srgbClr val="000000"/>
                </a:solidFill>
              </a:defRPr>
            </a:pPr>
            <a:r>
              <a:t>- Long term datasets essential to see effects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Google Shape;111;p18"/>
          <p:cNvSpPr txBox="1"/>
          <p:nvPr>
            <p:ph type="title"/>
          </p:nvPr>
        </p:nvSpPr>
        <p:spPr>
          <a:xfrm>
            <a:off x="230049" y="202824"/>
            <a:ext cx="8520602" cy="572702"/>
          </a:xfrm>
          <a:prstGeom prst="rect">
            <a:avLst/>
          </a:prstGeom>
          <a:solidFill>
            <a:srgbClr val="94B4D8"/>
          </a:solidFill>
        </p:spPr>
        <p:txBody>
          <a:bodyPr/>
          <a:lstStyle/>
          <a:p>
            <a:pPr defTabSz="365760">
              <a:defRPr sz="920"/>
            </a:pPr>
            <a:r>
              <a:t>Dataset: Appledore Island intertidal community</a:t>
            </a:r>
            <a:endParaRPr sz="1040"/>
          </a:p>
          <a:p>
            <a:pPr defTabSz="365760">
              <a:defRPr sz="1000"/>
            </a:pPr>
            <a:endParaRPr>
              <a:latin typeface="Montserrat ExtraLight"/>
              <a:ea typeface="Montserrat ExtraLight"/>
              <a:cs typeface="Montserrat ExtraLight"/>
              <a:sym typeface="Montserrat ExtraLight"/>
            </a:endParaRPr>
          </a:p>
        </p:txBody>
      </p:sp>
      <p:pic>
        <p:nvPicPr>
          <p:cNvPr id="163" name="Google Shape;112;p18" descr="Google Shape;112;p18"/>
          <p:cNvPicPr>
            <a:picLocks noChangeAspect="1"/>
          </p:cNvPicPr>
          <p:nvPr/>
        </p:nvPicPr>
        <p:blipFill>
          <a:blip r:embed="rId2">
            <a:extLst/>
          </a:blip>
          <a:stretch>
            <a:fillRect/>
          </a:stretch>
        </p:blipFill>
        <p:spPr>
          <a:xfrm>
            <a:off x="7094100" y="1232725"/>
            <a:ext cx="1668901" cy="1689449"/>
          </a:xfrm>
          <a:prstGeom prst="rect">
            <a:avLst/>
          </a:prstGeom>
          <a:ln w="12700">
            <a:miter lim="400000"/>
          </a:ln>
        </p:spPr>
      </p:pic>
      <p:pic>
        <p:nvPicPr>
          <p:cNvPr id="164" name="Google Shape;113;p18" descr="Google Shape;113;p18"/>
          <p:cNvPicPr>
            <a:picLocks noChangeAspect="1"/>
          </p:cNvPicPr>
          <p:nvPr/>
        </p:nvPicPr>
        <p:blipFill>
          <a:blip r:embed="rId3">
            <a:extLst/>
          </a:blip>
          <a:stretch>
            <a:fillRect/>
          </a:stretch>
        </p:blipFill>
        <p:spPr>
          <a:xfrm>
            <a:off x="7122249" y="3260199"/>
            <a:ext cx="1869351" cy="1535552"/>
          </a:xfrm>
          <a:prstGeom prst="rect">
            <a:avLst/>
          </a:prstGeom>
          <a:ln w="12700">
            <a:miter lim="400000"/>
          </a:ln>
        </p:spPr>
      </p:pic>
      <p:sp>
        <p:nvSpPr>
          <p:cNvPr id="165" name="Google Shape;114;p18"/>
          <p:cNvSpPr txBox="1"/>
          <p:nvPr>
            <p:ph type="body" idx="1"/>
          </p:nvPr>
        </p:nvSpPr>
        <p:spPr>
          <a:xfrm>
            <a:off x="534849" y="1284599"/>
            <a:ext cx="5896802" cy="3421202"/>
          </a:xfrm>
          <a:prstGeom prst="rect">
            <a:avLst/>
          </a:prstGeom>
        </p:spPr>
        <p:txBody>
          <a:bodyPr/>
          <a:lstStyle/>
          <a:p>
            <a:pPr indent="-335597">
              <a:buClr>
                <a:srgbClr val="000000"/>
              </a:buClr>
              <a:buSzPts val="2000"/>
              <a:defRPr sz="2000">
                <a:solidFill>
                  <a:srgbClr val="3A230E"/>
                </a:solidFill>
              </a:defRPr>
            </a:pPr>
            <a:r>
              <a:t>Ongoing inventory of intertidal communities from Appledore Island in the Gulf of Maine  (40 years) </a:t>
            </a:r>
          </a:p>
          <a:p>
            <a:pPr marL="0" indent="0">
              <a:buSzTx/>
              <a:buNone/>
            </a:pPr>
            <a:endParaRPr sz="2000">
              <a:solidFill>
                <a:srgbClr val="3A230E"/>
              </a:solidFill>
            </a:endParaRPr>
          </a:p>
          <a:p>
            <a:pPr indent="-335597">
              <a:buClr>
                <a:srgbClr val="000000"/>
              </a:buClr>
              <a:buSzPts val="2000"/>
              <a:defRPr sz="2000">
                <a:solidFill>
                  <a:srgbClr val="3A230E"/>
                </a:solidFill>
              </a:defRPr>
            </a:pPr>
            <a:r>
              <a:t>Algae and marine invertebrate count and percent cover data were recorded</a:t>
            </a:r>
            <a:br/>
          </a:p>
          <a:p>
            <a:pPr indent="-355600">
              <a:buClr>
                <a:srgbClr val="3A230E"/>
              </a:buClr>
              <a:buSzPts val="2000"/>
              <a:defRPr sz="2000">
                <a:solidFill>
                  <a:srgbClr val="3A230E"/>
                </a:solidFill>
              </a:defRPr>
            </a:pPr>
            <a:r>
              <a:t>Traits were not recorded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19;p19"/>
          <p:cNvSpPr txBox="1"/>
          <p:nvPr>
            <p:ph type="title"/>
          </p:nvPr>
        </p:nvSpPr>
        <p:spPr>
          <a:xfrm>
            <a:off x="230049" y="202824"/>
            <a:ext cx="8520602" cy="572702"/>
          </a:xfrm>
          <a:prstGeom prst="rect">
            <a:avLst/>
          </a:prstGeom>
          <a:solidFill>
            <a:srgbClr val="94B4D8"/>
          </a:solidFill>
        </p:spPr>
        <p:txBody>
          <a:bodyPr/>
          <a:lstStyle>
            <a:lvl1pPr defTabSz="365760">
              <a:lnSpc>
                <a:spcPct val="115000"/>
              </a:lnSpc>
              <a:defRPr sz="960"/>
            </a:lvl1pPr>
          </a:lstStyle>
          <a:p>
            <a:pPr/>
            <a:r>
              <a:t>Our trait database</a:t>
            </a:r>
          </a:p>
        </p:txBody>
      </p:sp>
      <p:graphicFrame>
        <p:nvGraphicFramePr>
          <p:cNvPr id="168" name="Google Shape;120;p19"/>
          <p:cNvGraphicFramePr/>
          <p:nvPr/>
        </p:nvGraphicFramePr>
        <p:xfrm>
          <a:off x="2198324" y="1090100"/>
          <a:ext cx="5052152" cy="33602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6350"/>
                <a:gridCol w="1572175"/>
                <a:gridCol w="1743625"/>
              </a:tblGrid>
              <a:tr h="567800">
                <a:tc>
                  <a:txBody>
                    <a:bodyPr/>
                    <a:lstStyle/>
                    <a:p>
                      <a:pPr algn="l">
                        <a:defRPr>
                          <a:latin typeface="Source Code Pro"/>
                          <a:ea typeface="Source Code Pro"/>
                          <a:cs typeface="Source Code Pro"/>
                          <a:sym typeface="Source Code Pro"/>
                        </a:defRPr>
                      </a:pPr>
                      <a:r>
                        <a:t>Growth form / </a:t>
                      </a:r>
                    </a:p>
                    <a:p>
                      <a:pPr algn="l">
                        <a:defRPr>
                          <a:latin typeface="Source Code Pro"/>
                          <a:ea typeface="Source Code Pro"/>
                          <a:cs typeface="Source Code Pro"/>
                          <a:sym typeface="Source Code Pro"/>
                        </a:defRPr>
                      </a:pPr>
                      <a:r>
                        <a:t>External morphology</a:t>
                      </a:r>
                    </a:p>
                  </a:txBody>
                  <a:tcPr marL="91425" marR="91425" marT="91425" marB="91425" anchor="t" anchorCtr="0" horzOverflow="overflow">
                    <a:solidFill>
                      <a:srgbClr val="E3CDB4"/>
                    </a:solidFill>
                  </a:tcPr>
                </a:tc>
                <a:tc>
                  <a:txBody>
                    <a:bodyPr/>
                    <a:lstStyle/>
                    <a:p>
                      <a:pPr algn="l">
                        <a:defRPr sz="1800"/>
                      </a:pPr>
                      <a:r>
                        <a:rPr sz="1000">
                          <a:latin typeface="Source Code Pro"/>
                          <a:ea typeface="Source Code Pro"/>
                          <a:cs typeface="Source Code Pro"/>
                          <a:sym typeface="Source Code Pro"/>
                        </a:rPr>
                        <a:t>How is it shaped?</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a:t>
                      </a:r>
                    </a:p>
                  </a:txBody>
                  <a:tcPr marL="91425" marR="91425" marT="91425" marB="91425" anchor="t" anchorCtr="0" horzOverflow="overflow"/>
                </a:tc>
              </a:tr>
              <a:tr h="567800">
                <a:tc>
                  <a:txBody>
                    <a:bodyPr/>
                    <a:lstStyle/>
                    <a:p>
                      <a:pPr algn="l">
                        <a:defRPr>
                          <a:latin typeface="Source Code Pro"/>
                          <a:ea typeface="Source Code Pro"/>
                          <a:cs typeface="Source Code Pro"/>
                          <a:sym typeface="Source Code Pro"/>
                        </a:defRPr>
                      </a:pPr>
                      <a:r>
                        <a:t>Vertical space use</a:t>
                      </a:r>
                    </a:p>
                  </a:txBody>
                  <a:tcPr marL="91425" marR="91425" marT="91425" marB="91425" anchor="t" anchorCtr="0" horzOverflow="overflow">
                    <a:solidFill>
                      <a:srgbClr val="E3CDB4"/>
                    </a:solidFill>
                  </a:tcPr>
                </a:tc>
                <a:tc>
                  <a:txBody>
                    <a:bodyPr/>
                    <a:lstStyle/>
                    <a:p>
                      <a:pPr algn="l">
                        <a:defRPr sz="1800"/>
                      </a:pPr>
                      <a:r>
                        <a:rPr sz="1000">
                          <a:latin typeface="Source Code Pro"/>
                          <a:ea typeface="Source Code Pro"/>
                          <a:cs typeface="Source Code Pro"/>
                          <a:sym typeface="Source Code Pro"/>
                        </a:rPr>
                        <a:t>Is it on the top or the bottom?</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a:t>
                      </a:r>
                    </a:p>
                  </a:txBody>
                  <a:tcPr marL="91425" marR="91425" marT="91425" marB="91425" anchor="t" anchorCtr="0" horzOverflow="overflow"/>
                </a:tc>
              </a:tr>
              <a:tr h="567800">
                <a:tc>
                  <a:txBody>
                    <a:bodyPr/>
                    <a:lstStyle/>
                    <a:p>
                      <a:pPr algn="l">
                        <a:defRPr sz="1800"/>
                      </a:pPr>
                      <a:r>
                        <a:rPr sz="1000">
                          <a:latin typeface="Source Code Pro"/>
                          <a:ea typeface="Source Code Pro"/>
                          <a:cs typeface="Source Code Pro"/>
                          <a:sym typeface="Source Code Pro"/>
                        </a:rPr>
                        <a:t>Body size</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How big are adults?</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 </a:t>
                      </a:r>
                    </a:p>
                  </a:txBody>
                  <a:tcPr marL="91425" marR="91425" marT="91425" marB="91425" anchor="t" anchorCtr="0" horzOverflow="overflow"/>
                </a:tc>
              </a:tr>
              <a:tr h="595875">
                <a:tc>
                  <a:txBody>
                    <a:bodyPr/>
                    <a:lstStyle/>
                    <a:p>
                      <a:pPr algn="l">
                        <a:defRPr sz="1800"/>
                      </a:pPr>
                      <a:r>
                        <a:rPr sz="1000">
                          <a:latin typeface="Source Code Pro"/>
                          <a:ea typeface="Source Code Pro"/>
                          <a:cs typeface="Source Code Pro"/>
                          <a:sym typeface="Source Code Pro"/>
                        </a:rPr>
                        <a:t>Feeding</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How/Who does it eat?</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storage, trophic regulation</a:t>
                      </a:r>
                    </a:p>
                  </a:txBody>
                  <a:tcPr marL="91425" marR="91425" marT="91425" marB="91425" anchor="t" anchorCtr="0" horzOverflow="overflow"/>
                </a:tc>
              </a:tr>
              <a:tr h="567800">
                <a:tc>
                  <a:txBody>
                    <a:bodyPr/>
                    <a:lstStyle/>
                    <a:p>
                      <a:pPr algn="l">
                        <a:defRPr sz="1800"/>
                      </a:pPr>
                      <a:r>
                        <a:rPr sz="1000">
                          <a:latin typeface="Source Code Pro"/>
                          <a:ea typeface="Source Code Pro"/>
                          <a:cs typeface="Source Code Pro"/>
                          <a:sym typeface="Source Code Pro"/>
                        </a:rPr>
                        <a:t>Sociality</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Does it live alone or together?</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Community shaping</a:t>
                      </a:r>
                    </a:p>
                  </a:txBody>
                  <a:tcPr marL="91425" marR="91425" marT="91425" marB="91425" anchor="t" anchorCtr="0" horzOverflow="overflow"/>
                </a:tc>
              </a:tr>
              <a:tr h="493199">
                <a:tc>
                  <a:txBody>
                    <a:bodyPr/>
                    <a:lstStyle/>
                    <a:p>
                      <a:pPr algn="l">
                        <a:defRPr sz="1800"/>
                      </a:pPr>
                      <a:r>
                        <a:rPr sz="1000">
                          <a:latin typeface="Source Code Pro"/>
                          <a:ea typeface="Source Code Pro"/>
                          <a:cs typeface="Source Code Pro"/>
                          <a:sym typeface="Source Code Pro"/>
                        </a:rPr>
                        <a:t>Motility</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Can adults move?</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Community shaping</a:t>
                      </a:r>
                    </a:p>
                  </a:txBody>
                  <a:tcPr marL="91425" marR="91425" marT="91425" marB="91425" anchor="t" anchorCtr="0" horzOverflow="overflow"/>
                </a:tc>
              </a:tr>
            </a:tbl>
          </a:graphicData>
        </a:graphic>
      </p:graphicFrame>
      <p:pic>
        <p:nvPicPr>
          <p:cNvPr id="169" name="Google Shape;121;p19" descr="Google Shape;121;p19"/>
          <p:cNvPicPr>
            <a:picLocks noChangeAspect="1"/>
          </p:cNvPicPr>
          <p:nvPr/>
        </p:nvPicPr>
        <p:blipFill>
          <a:blip r:embed="rId3">
            <a:extLst/>
          </a:blip>
          <a:srcRect l="0" t="36269" r="42356" b="0"/>
          <a:stretch>
            <a:fillRect/>
          </a:stretch>
        </p:blipFill>
        <p:spPr>
          <a:xfrm>
            <a:off x="10021299" y="41925"/>
            <a:ext cx="1008650" cy="952975"/>
          </a:xfrm>
          <a:prstGeom prst="rect">
            <a:avLst/>
          </a:prstGeom>
          <a:ln w="12700">
            <a:miter lim="400000"/>
          </a:ln>
        </p:spPr>
      </p:pic>
      <p:pic>
        <p:nvPicPr>
          <p:cNvPr id="170" name="Google Shape;122;p19" descr="Google Shape;122;p19"/>
          <p:cNvPicPr>
            <a:picLocks noChangeAspect="1"/>
          </p:cNvPicPr>
          <p:nvPr/>
        </p:nvPicPr>
        <p:blipFill>
          <a:blip r:embed="rId4">
            <a:extLst/>
          </a:blip>
          <a:stretch>
            <a:fillRect/>
          </a:stretch>
        </p:blipFill>
        <p:spPr>
          <a:xfrm>
            <a:off x="7644075" y="1741411"/>
            <a:ext cx="1325697" cy="386526"/>
          </a:xfrm>
          <a:prstGeom prst="rect">
            <a:avLst/>
          </a:prstGeom>
          <a:ln w="12700">
            <a:miter lim="400000"/>
          </a:ln>
        </p:spPr>
      </p:pic>
      <p:pic>
        <p:nvPicPr>
          <p:cNvPr id="171" name="Google Shape;123;p19" descr="Google Shape;123;p19"/>
          <p:cNvPicPr>
            <a:picLocks noChangeAspect="1"/>
          </p:cNvPicPr>
          <p:nvPr/>
        </p:nvPicPr>
        <p:blipFill>
          <a:blip r:embed="rId5">
            <a:extLst/>
          </a:blip>
          <a:stretch>
            <a:fillRect/>
          </a:stretch>
        </p:blipFill>
        <p:spPr>
          <a:xfrm>
            <a:off x="7724112" y="1126429"/>
            <a:ext cx="1165626" cy="386526"/>
          </a:xfrm>
          <a:prstGeom prst="rect">
            <a:avLst/>
          </a:prstGeom>
          <a:ln w="12700">
            <a:miter lim="400000"/>
          </a:ln>
        </p:spPr>
      </p:pic>
      <p:pic>
        <p:nvPicPr>
          <p:cNvPr id="172" name="Google Shape;124;p19" descr="Google Shape;124;p19"/>
          <p:cNvPicPr>
            <a:picLocks noChangeAspect="1"/>
          </p:cNvPicPr>
          <p:nvPr/>
        </p:nvPicPr>
        <p:blipFill>
          <a:blip r:embed="rId6">
            <a:extLst/>
          </a:blip>
          <a:stretch>
            <a:fillRect/>
          </a:stretch>
        </p:blipFill>
        <p:spPr>
          <a:xfrm>
            <a:off x="7432674" y="2356374"/>
            <a:ext cx="1587506" cy="439226"/>
          </a:xfrm>
          <a:prstGeom prst="rect">
            <a:avLst/>
          </a:prstGeom>
          <a:ln w="12700">
            <a:miter lim="400000"/>
          </a:ln>
        </p:spPr>
      </p:pic>
      <p:pic>
        <p:nvPicPr>
          <p:cNvPr id="173" name="Google Shape;125;p19" descr="Google Shape;125;p19"/>
          <p:cNvPicPr>
            <a:picLocks noChangeAspect="1"/>
          </p:cNvPicPr>
          <p:nvPr/>
        </p:nvPicPr>
        <p:blipFill>
          <a:blip r:embed="rId7">
            <a:extLst/>
          </a:blip>
          <a:stretch>
            <a:fillRect/>
          </a:stretch>
        </p:blipFill>
        <p:spPr>
          <a:xfrm>
            <a:off x="118625" y="1097099"/>
            <a:ext cx="1668901" cy="1689450"/>
          </a:xfrm>
          <a:prstGeom prst="rect">
            <a:avLst/>
          </a:prstGeom>
          <a:ln w="12700">
            <a:miter lim="400000"/>
          </a:ln>
        </p:spPr>
      </p:pic>
      <p:pic>
        <p:nvPicPr>
          <p:cNvPr id="174" name="Google Shape;126;p19" descr="Google Shape;126;p19"/>
          <p:cNvPicPr>
            <a:picLocks noChangeAspect="1"/>
          </p:cNvPicPr>
          <p:nvPr/>
        </p:nvPicPr>
        <p:blipFill>
          <a:blip r:embed="rId8">
            <a:extLst/>
          </a:blip>
          <a:stretch>
            <a:fillRect/>
          </a:stretch>
        </p:blipFill>
        <p:spPr>
          <a:xfrm>
            <a:off x="146775" y="3124574"/>
            <a:ext cx="1869351" cy="153555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8" name="Google Shape;131;p20"/>
          <p:cNvSpPr txBox="1"/>
          <p:nvPr>
            <p:ph type="title"/>
          </p:nvPr>
        </p:nvSpPr>
        <p:spPr>
          <a:xfrm>
            <a:off x="230049" y="202824"/>
            <a:ext cx="8520602" cy="572702"/>
          </a:xfrm>
          <a:prstGeom prst="rect">
            <a:avLst/>
          </a:prstGeom>
          <a:solidFill>
            <a:srgbClr val="94B4D8"/>
          </a:solidFill>
        </p:spPr>
        <p:txBody>
          <a:bodyPr/>
          <a:lstStyle>
            <a:lvl1pPr defTabSz="365760">
              <a:lnSpc>
                <a:spcPct val="115000"/>
              </a:lnSpc>
              <a:defRPr sz="960"/>
            </a:lvl1pPr>
          </a:lstStyle>
          <a:p>
            <a:pPr/>
            <a:r>
              <a:t>Our trait database</a:t>
            </a:r>
          </a:p>
        </p:txBody>
      </p:sp>
      <p:graphicFrame>
        <p:nvGraphicFramePr>
          <p:cNvPr id="179" name="Google Shape;132;p20"/>
          <p:cNvGraphicFramePr/>
          <p:nvPr/>
        </p:nvGraphicFramePr>
        <p:xfrm>
          <a:off x="2198324" y="1090100"/>
          <a:ext cx="5052152" cy="362567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6350"/>
                <a:gridCol w="1572175"/>
                <a:gridCol w="1743625"/>
              </a:tblGrid>
              <a:tr h="567800">
                <a:tc>
                  <a:txBody>
                    <a:bodyPr/>
                    <a:lstStyle/>
                    <a:p>
                      <a:pPr algn="l">
                        <a:defRPr sz="1800"/>
                      </a:pPr>
                      <a:r>
                        <a:rPr sz="1000">
                          <a:latin typeface="Source Code Pro"/>
                          <a:ea typeface="Source Code Pro"/>
                          <a:cs typeface="Source Code Pro"/>
                          <a:sym typeface="Source Code Pro"/>
                        </a:rPr>
                        <a:t>Body size</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How big are adults?</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 </a:t>
                      </a:r>
                    </a:p>
                  </a:txBody>
                  <a:tcPr marL="91425" marR="91425" marT="91425" marB="91425" anchor="t" anchorCtr="0" horzOverflow="overflow"/>
                </a:tc>
              </a:tr>
              <a:tr h="595875">
                <a:tc>
                  <a:txBody>
                    <a:bodyPr/>
                    <a:lstStyle/>
                    <a:p>
                      <a:pPr algn="l">
                        <a:defRPr sz="1800"/>
                      </a:pPr>
                      <a:r>
                        <a:rPr sz="1000">
                          <a:latin typeface="Source Code Pro"/>
                          <a:ea typeface="Source Code Pro"/>
                          <a:cs typeface="Source Code Pro"/>
                          <a:sym typeface="Source Code Pro"/>
                        </a:rPr>
                        <a:t>Feeding</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How/Who does it eat?</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storage, trophic regulation</a:t>
                      </a:r>
                    </a:p>
                  </a:txBody>
                  <a:tcPr marL="91425" marR="91425" marT="91425" marB="91425" anchor="t" anchorCtr="0" horzOverflow="overflow"/>
                </a:tc>
              </a:tr>
              <a:tr h="567800">
                <a:tc>
                  <a:txBody>
                    <a:bodyPr/>
                    <a:lstStyle/>
                    <a:p>
                      <a:pPr algn="l">
                        <a:defRPr sz="1800"/>
                      </a:pPr>
                      <a:r>
                        <a:rPr sz="1000">
                          <a:latin typeface="Source Code Pro"/>
                          <a:ea typeface="Source Code Pro"/>
                          <a:cs typeface="Source Code Pro"/>
                          <a:sym typeface="Source Code Pro"/>
                        </a:rPr>
                        <a:t>Sociality</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Does it live alone or together?</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Community shaping</a:t>
                      </a:r>
                    </a:p>
                  </a:txBody>
                  <a:tcPr marL="91425" marR="91425" marT="91425" marB="91425" anchor="t" anchorCtr="0" horzOverflow="overflow"/>
                </a:tc>
              </a:tr>
              <a:tr h="493199">
                <a:tc>
                  <a:txBody>
                    <a:bodyPr/>
                    <a:lstStyle/>
                    <a:p>
                      <a:pPr algn="l">
                        <a:defRPr sz="1800"/>
                      </a:pPr>
                      <a:r>
                        <a:rPr sz="1000">
                          <a:latin typeface="Source Code Pro"/>
                          <a:ea typeface="Source Code Pro"/>
                          <a:cs typeface="Source Code Pro"/>
                          <a:sym typeface="Source Code Pro"/>
                        </a:rPr>
                        <a:t>Motility</a:t>
                      </a:r>
                    </a:p>
                  </a:txBody>
                  <a:tcPr marL="91425" marR="91425" marT="91425" marB="91425" anchor="t" anchorCtr="0" horzOverflow="overflow">
                    <a:solidFill>
                      <a:srgbClr val="B4CAE3"/>
                    </a:solidFill>
                  </a:tcPr>
                </a:tc>
                <a:tc>
                  <a:txBody>
                    <a:bodyPr/>
                    <a:lstStyle/>
                    <a:p>
                      <a:pPr algn="l">
                        <a:defRPr sz="1800"/>
                      </a:pPr>
                      <a:r>
                        <a:rPr sz="1000">
                          <a:latin typeface="Source Code Pro"/>
                          <a:ea typeface="Source Code Pro"/>
                          <a:cs typeface="Source Code Pro"/>
                          <a:sym typeface="Source Code Pro"/>
                        </a:rPr>
                        <a:t>Can adults move?</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Community shaping</a:t>
                      </a:r>
                    </a:p>
                  </a:txBody>
                  <a:tcPr marL="91425" marR="91425" marT="91425" marB="91425" anchor="t" anchorCtr="0" horzOverflow="overflow"/>
                </a:tc>
              </a:tr>
              <a:tr h="619250">
                <a:tc>
                  <a:txBody>
                    <a:bodyPr/>
                    <a:lstStyle/>
                    <a:p>
                      <a:pPr algn="l">
                        <a:defRPr>
                          <a:latin typeface="Source Code Pro"/>
                          <a:ea typeface="Source Code Pro"/>
                          <a:cs typeface="Source Code Pro"/>
                          <a:sym typeface="Source Code Pro"/>
                        </a:defRPr>
                      </a:pPr>
                      <a:r>
                        <a:t>Growth form / </a:t>
                      </a:r>
                    </a:p>
                    <a:p>
                      <a:pPr algn="l">
                        <a:defRPr>
                          <a:latin typeface="Source Code Pro"/>
                          <a:ea typeface="Source Code Pro"/>
                          <a:cs typeface="Source Code Pro"/>
                          <a:sym typeface="Source Code Pro"/>
                        </a:defRPr>
                      </a:pPr>
                      <a:r>
                        <a:t>External morphology</a:t>
                      </a:r>
                    </a:p>
                  </a:txBody>
                  <a:tcPr marL="91425" marR="91425" marT="91425" marB="91425" anchor="t" anchorCtr="0" horzOverflow="overflow">
                    <a:solidFill>
                      <a:srgbClr val="E3CDB4"/>
                    </a:solidFill>
                  </a:tcPr>
                </a:tc>
                <a:tc>
                  <a:txBody>
                    <a:bodyPr/>
                    <a:lstStyle/>
                    <a:p>
                      <a:pPr algn="l">
                        <a:defRPr sz="1800"/>
                      </a:pPr>
                      <a:r>
                        <a:rPr sz="1000">
                          <a:latin typeface="Source Code Pro"/>
                          <a:ea typeface="Source Code Pro"/>
                          <a:cs typeface="Source Code Pro"/>
                          <a:sym typeface="Source Code Pro"/>
                        </a:rPr>
                        <a:t>How is it shaped?</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a:t>
                      </a:r>
                    </a:p>
                  </a:txBody>
                  <a:tcPr marL="91425" marR="91425" marT="91425" marB="91425" anchor="t" anchorCtr="0" horzOverflow="overflow"/>
                </a:tc>
              </a:tr>
              <a:tr h="781750">
                <a:tc>
                  <a:txBody>
                    <a:bodyPr/>
                    <a:lstStyle/>
                    <a:p>
                      <a:pPr algn="l">
                        <a:defRPr>
                          <a:latin typeface="Source Code Pro"/>
                          <a:ea typeface="Source Code Pro"/>
                          <a:cs typeface="Source Code Pro"/>
                          <a:sym typeface="Source Code Pro"/>
                        </a:defRPr>
                      </a:pPr>
                      <a:r>
                        <a:t>Vertical space use</a:t>
                      </a:r>
                    </a:p>
                  </a:txBody>
                  <a:tcPr marL="91425" marR="91425" marT="91425" marB="91425" anchor="t" anchorCtr="0" horzOverflow="overflow">
                    <a:solidFill>
                      <a:srgbClr val="E3CDB4"/>
                    </a:solidFill>
                  </a:tcPr>
                </a:tc>
                <a:tc>
                  <a:txBody>
                    <a:bodyPr/>
                    <a:lstStyle/>
                    <a:p>
                      <a:pPr algn="l">
                        <a:defRPr sz="1800"/>
                      </a:pPr>
                      <a:r>
                        <a:rPr sz="1000">
                          <a:latin typeface="Source Code Pro"/>
                          <a:ea typeface="Source Code Pro"/>
                          <a:cs typeface="Source Code Pro"/>
                          <a:sym typeface="Source Code Pro"/>
                        </a:rPr>
                        <a:t>Is it on the top or the bottom?</a:t>
                      </a:r>
                    </a:p>
                  </a:txBody>
                  <a:tcPr marL="91425" marR="91425" marT="91425" marB="91425" anchor="t" anchorCtr="0" horzOverflow="overflow"/>
                </a:tc>
                <a:tc>
                  <a:txBody>
                    <a:bodyPr/>
                    <a:lstStyle/>
                    <a:p>
                      <a:pPr algn="l">
                        <a:defRPr sz="1800"/>
                      </a:pPr>
                      <a:r>
                        <a:rPr sz="1000">
                          <a:latin typeface="Source Code Pro"/>
                          <a:ea typeface="Source Code Pro"/>
                          <a:cs typeface="Source Code Pro"/>
                          <a:sym typeface="Source Code Pro"/>
                        </a:rPr>
                        <a:t>Nutrient transportation / storage</a:t>
                      </a:r>
                    </a:p>
                  </a:txBody>
                  <a:tcPr marL="91425" marR="91425" marT="91425" marB="91425" anchor="t" anchorCtr="0" horzOverflow="overflow"/>
                </a:tc>
              </a:tr>
            </a:tbl>
          </a:graphicData>
        </a:graphic>
      </p:graphicFrame>
      <p:pic>
        <p:nvPicPr>
          <p:cNvPr id="180" name="Google Shape;133;p20" descr="Google Shape;133;p20"/>
          <p:cNvPicPr>
            <a:picLocks noChangeAspect="1"/>
          </p:cNvPicPr>
          <p:nvPr/>
        </p:nvPicPr>
        <p:blipFill>
          <a:blip r:embed="rId3">
            <a:extLst/>
          </a:blip>
          <a:srcRect l="0" t="36269" r="42356" b="0"/>
          <a:stretch>
            <a:fillRect/>
          </a:stretch>
        </p:blipFill>
        <p:spPr>
          <a:xfrm>
            <a:off x="10021299" y="41925"/>
            <a:ext cx="1008650" cy="952975"/>
          </a:xfrm>
          <a:prstGeom prst="rect">
            <a:avLst/>
          </a:prstGeom>
          <a:ln w="12700">
            <a:miter lim="400000"/>
          </a:ln>
        </p:spPr>
      </p:pic>
      <p:pic>
        <p:nvPicPr>
          <p:cNvPr id="181" name="Google Shape;134;p20" descr="Google Shape;134;p20"/>
          <p:cNvPicPr>
            <a:picLocks noChangeAspect="1"/>
          </p:cNvPicPr>
          <p:nvPr/>
        </p:nvPicPr>
        <p:blipFill>
          <a:blip r:embed="rId4">
            <a:extLst/>
          </a:blip>
          <a:stretch>
            <a:fillRect/>
          </a:stretch>
        </p:blipFill>
        <p:spPr>
          <a:xfrm>
            <a:off x="7644075" y="1741411"/>
            <a:ext cx="1325697" cy="386526"/>
          </a:xfrm>
          <a:prstGeom prst="rect">
            <a:avLst/>
          </a:prstGeom>
          <a:ln w="12700">
            <a:miter lim="400000"/>
          </a:ln>
        </p:spPr>
      </p:pic>
      <p:pic>
        <p:nvPicPr>
          <p:cNvPr id="182" name="Google Shape;135;p20" descr="Google Shape;135;p20"/>
          <p:cNvPicPr>
            <a:picLocks noChangeAspect="1"/>
          </p:cNvPicPr>
          <p:nvPr/>
        </p:nvPicPr>
        <p:blipFill>
          <a:blip r:embed="rId5">
            <a:extLst/>
          </a:blip>
          <a:stretch>
            <a:fillRect/>
          </a:stretch>
        </p:blipFill>
        <p:spPr>
          <a:xfrm>
            <a:off x="7724112" y="1126429"/>
            <a:ext cx="1165626" cy="386526"/>
          </a:xfrm>
          <a:prstGeom prst="rect">
            <a:avLst/>
          </a:prstGeom>
          <a:ln w="12700">
            <a:miter lim="400000"/>
          </a:ln>
        </p:spPr>
      </p:pic>
      <p:pic>
        <p:nvPicPr>
          <p:cNvPr id="183" name="Google Shape;136;p20" descr="Google Shape;136;p20"/>
          <p:cNvPicPr>
            <a:picLocks noChangeAspect="1"/>
          </p:cNvPicPr>
          <p:nvPr/>
        </p:nvPicPr>
        <p:blipFill>
          <a:blip r:embed="rId6">
            <a:extLst/>
          </a:blip>
          <a:stretch>
            <a:fillRect/>
          </a:stretch>
        </p:blipFill>
        <p:spPr>
          <a:xfrm>
            <a:off x="7432674" y="2356374"/>
            <a:ext cx="1587506" cy="439226"/>
          </a:xfrm>
          <a:prstGeom prst="rect">
            <a:avLst/>
          </a:prstGeom>
          <a:ln w="12700">
            <a:miter lim="400000"/>
          </a:ln>
        </p:spPr>
      </p:pic>
      <p:pic>
        <p:nvPicPr>
          <p:cNvPr id="184" name="Google Shape;137;p20" descr="Google Shape;137;p20"/>
          <p:cNvPicPr>
            <a:picLocks noChangeAspect="1"/>
          </p:cNvPicPr>
          <p:nvPr/>
        </p:nvPicPr>
        <p:blipFill>
          <a:blip r:embed="rId7">
            <a:extLst/>
          </a:blip>
          <a:stretch>
            <a:fillRect/>
          </a:stretch>
        </p:blipFill>
        <p:spPr>
          <a:xfrm>
            <a:off x="461968" y="3387025"/>
            <a:ext cx="1404506" cy="1421802"/>
          </a:xfrm>
          <a:prstGeom prst="rect">
            <a:avLst/>
          </a:prstGeom>
          <a:ln w="12700">
            <a:miter lim="400000"/>
          </a:ln>
        </p:spPr>
      </p:pic>
      <p:pic>
        <p:nvPicPr>
          <p:cNvPr id="185" name="Google Shape;138;p20" descr="Google Shape;138;p20"/>
          <p:cNvPicPr>
            <a:picLocks noChangeAspect="1"/>
          </p:cNvPicPr>
          <p:nvPr/>
        </p:nvPicPr>
        <p:blipFill>
          <a:blip r:embed="rId8">
            <a:extLst/>
          </a:blip>
          <a:stretch>
            <a:fillRect/>
          </a:stretch>
        </p:blipFill>
        <p:spPr>
          <a:xfrm>
            <a:off x="347500" y="1525206"/>
            <a:ext cx="1668901" cy="13708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Google Shape;143;p21"/>
          <p:cNvSpPr txBox="1"/>
          <p:nvPr>
            <p:ph type="title"/>
          </p:nvPr>
        </p:nvSpPr>
        <p:spPr>
          <a:xfrm>
            <a:off x="230049" y="202824"/>
            <a:ext cx="8520602" cy="572702"/>
          </a:xfrm>
          <a:prstGeom prst="rect">
            <a:avLst/>
          </a:prstGeom>
          <a:solidFill>
            <a:srgbClr val="94B4D8"/>
          </a:solidFill>
        </p:spPr>
        <p:txBody>
          <a:bodyPr/>
          <a:lstStyle>
            <a:lvl1pPr defTabSz="365760">
              <a:lnSpc>
                <a:spcPct val="115000"/>
              </a:lnSpc>
              <a:defRPr sz="960"/>
            </a:lvl1pPr>
          </a:lstStyle>
          <a:p>
            <a:pPr/>
            <a:r>
              <a:t>Our trait database</a:t>
            </a:r>
          </a:p>
        </p:txBody>
      </p:sp>
      <p:pic>
        <p:nvPicPr>
          <p:cNvPr id="190" name="Google Shape;144;p21" descr="Google Shape;144;p21"/>
          <p:cNvPicPr>
            <a:picLocks noChangeAspect="1"/>
          </p:cNvPicPr>
          <p:nvPr/>
        </p:nvPicPr>
        <p:blipFill>
          <a:blip r:embed="rId3">
            <a:extLst/>
          </a:blip>
          <a:srcRect l="0" t="36269" r="42356" b="0"/>
          <a:stretch>
            <a:fillRect/>
          </a:stretch>
        </p:blipFill>
        <p:spPr>
          <a:xfrm>
            <a:off x="10021299" y="41925"/>
            <a:ext cx="1008650" cy="952975"/>
          </a:xfrm>
          <a:prstGeom prst="rect">
            <a:avLst/>
          </a:prstGeom>
          <a:ln w="12700">
            <a:miter lim="400000"/>
          </a:ln>
        </p:spPr>
      </p:pic>
      <p:pic>
        <p:nvPicPr>
          <p:cNvPr id="191" name="Google Shape;145;p21" descr="Google Shape;145;p21"/>
          <p:cNvPicPr>
            <a:picLocks noChangeAspect="1"/>
          </p:cNvPicPr>
          <p:nvPr/>
        </p:nvPicPr>
        <p:blipFill>
          <a:blip r:embed="rId4">
            <a:extLst/>
          </a:blip>
          <a:stretch>
            <a:fillRect/>
          </a:stretch>
        </p:blipFill>
        <p:spPr>
          <a:xfrm>
            <a:off x="9558600" y="1941436"/>
            <a:ext cx="1325697" cy="386526"/>
          </a:xfrm>
          <a:prstGeom prst="rect">
            <a:avLst/>
          </a:prstGeom>
          <a:ln w="12700">
            <a:miter lim="400000"/>
          </a:ln>
        </p:spPr>
      </p:pic>
      <p:pic>
        <p:nvPicPr>
          <p:cNvPr id="192" name="Google Shape;146;p21" descr="Google Shape;146;p21"/>
          <p:cNvPicPr>
            <a:picLocks noChangeAspect="1"/>
          </p:cNvPicPr>
          <p:nvPr/>
        </p:nvPicPr>
        <p:blipFill>
          <a:blip r:embed="rId5">
            <a:extLst/>
          </a:blip>
          <a:stretch>
            <a:fillRect/>
          </a:stretch>
        </p:blipFill>
        <p:spPr>
          <a:xfrm>
            <a:off x="9638637" y="1326454"/>
            <a:ext cx="1165626" cy="386526"/>
          </a:xfrm>
          <a:prstGeom prst="rect">
            <a:avLst/>
          </a:prstGeom>
          <a:ln w="12700">
            <a:miter lim="400000"/>
          </a:ln>
        </p:spPr>
      </p:pic>
      <p:pic>
        <p:nvPicPr>
          <p:cNvPr id="193" name="Google Shape;147;p21" descr="Google Shape;147;p21"/>
          <p:cNvPicPr>
            <a:picLocks noChangeAspect="1"/>
          </p:cNvPicPr>
          <p:nvPr/>
        </p:nvPicPr>
        <p:blipFill>
          <a:blip r:embed="rId6">
            <a:extLst/>
          </a:blip>
          <a:stretch>
            <a:fillRect/>
          </a:stretch>
        </p:blipFill>
        <p:spPr>
          <a:xfrm>
            <a:off x="9347199" y="2556399"/>
            <a:ext cx="1587506" cy="439226"/>
          </a:xfrm>
          <a:prstGeom prst="rect">
            <a:avLst/>
          </a:prstGeom>
          <a:ln w="12700">
            <a:miter lim="400000"/>
          </a:ln>
        </p:spPr>
      </p:pic>
      <p:pic>
        <p:nvPicPr>
          <p:cNvPr id="194" name="Google Shape;148;p21" descr="Google Shape;148;p21"/>
          <p:cNvPicPr>
            <a:picLocks noChangeAspect="1"/>
          </p:cNvPicPr>
          <p:nvPr/>
        </p:nvPicPr>
        <p:blipFill>
          <a:blip r:embed="rId7">
            <a:extLst/>
          </a:blip>
          <a:srcRect l="1429" t="1545" r="0" b="0"/>
          <a:stretch>
            <a:fillRect/>
          </a:stretch>
        </p:blipFill>
        <p:spPr>
          <a:xfrm>
            <a:off x="-123826" y="775524"/>
            <a:ext cx="7209727" cy="3510726"/>
          </a:xfrm>
          <a:prstGeom prst="rect">
            <a:avLst/>
          </a:prstGeom>
          <a:ln w="12700">
            <a:miter lim="400000"/>
          </a:ln>
        </p:spPr>
      </p:pic>
      <p:pic>
        <p:nvPicPr>
          <p:cNvPr id="195" name="Google Shape;149;p21" descr="Google Shape;149;p21"/>
          <p:cNvPicPr>
            <a:picLocks noChangeAspect="1"/>
          </p:cNvPicPr>
          <p:nvPr/>
        </p:nvPicPr>
        <p:blipFill>
          <a:blip r:embed="rId8">
            <a:extLst/>
          </a:blip>
          <a:stretch>
            <a:fillRect/>
          </a:stretch>
        </p:blipFill>
        <p:spPr>
          <a:xfrm>
            <a:off x="2114550" y="2263599"/>
            <a:ext cx="8382001" cy="4088775"/>
          </a:xfrm>
          <a:prstGeom prst="rect">
            <a:avLst/>
          </a:prstGeom>
          <a:ln w="12700">
            <a:miter lim="400000"/>
          </a:ln>
          <a:effectLst>
            <a:outerShdw sx="100000" sy="100000" kx="0" ky="0" algn="b" rotWithShape="0" blurRad="63500" dist="19050" dir="12240000">
              <a:srgbClr val="000000">
                <a:alpha val="64000"/>
              </a:srgbClr>
            </a:outerShdw>
          </a:effectLst>
        </p:spPr>
      </p:pic>
      <p:pic>
        <p:nvPicPr>
          <p:cNvPr id="196" name="Google Shape;150;p21" descr="Google Shape;150;p21"/>
          <p:cNvPicPr>
            <a:picLocks noChangeAspect="1"/>
          </p:cNvPicPr>
          <p:nvPr/>
        </p:nvPicPr>
        <p:blipFill>
          <a:blip r:embed="rId9">
            <a:extLst/>
          </a:blip>
          <a:stretch>
            <a:fillRect/>
          </a:stretch>
        </p:blipFill>
        <p:spPr>
          <a:xfrm>
            <a:off x="432599" y="3668300"/>
            <a:ext cx="1466350" cy="1484400"/>
          </a:xfrm>
          <a:prstGeom prst="rect">
            <a:avLst/>
          </a:prstGeom>
          <a:ln w="12700">
            <a:miter lim="400000"/>
          </a:ln>
        </p:spPr>
      </p:pic>
      <p:pic>
        <p:nvPicPr>
          <p:cNvPr id="197" name="Google Shape;151;p21" descr="Google Shape;151;p21"/>
          <p:cNvPicPr>
            <a:picLocks noChangeAspect="1"/>
          </p:cNvPicPr>
          <p:nvPr/>
        </p:nvPicPr>
        <p:blipFill>
          <a:blip r:embed="rId10">
            <a:extLst/>
          </a:blip>
          <a:stretch>
            <a:fillRect/>
          </a:stretch>
        </p:blipFill>
        <p:spPr>
          <a:xfrm>
            <a:off x="7380775" y="1048184"/>
            <a:ext cx="1325701" cy="108896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Google Shape;156;p22" descr="Google Shape;156;p22"/>
          <p:cNvPicPr>
            <a:picLocks noChangeAspect="1"/>
          </p:cNvPicPr>
          <p:nvPr/>
        </p:nvPicPr>
        <p:blipFill>
          <a:blip r:embed="rId3">
            <a:extLst/>
          </a:blip>
          <a:srcRect l="11003" t="0" r="9662" b="37953"/>
          <a:stretch>
            <a:fillRect/>
          </a:stretch>
        </p:blipFill>
        <p:spPr>
          <a:xfrm>
            <a:off x="1002099" y="1698775"/>
            <a:ext cx="7254079" cy="2836727"/>
          </a:xfrm>
          <a:prstGeom prst="rect">
            <a:avLst/>
          </a:prstGeom>
          <a:ln w="12700">
            <a:miter lim="400000"/>
          </a:ln>
        </p:spPr>
      </p:pic>
      <p:sp>
        <p:nvSpPr>
          <p:cNvPr id="202" name="Google Shape;157;p22"/>
          <p:cNvSpPr txBox="1"/>
          <p:nvPr>
            <p:ph type="title"/>
          </p:nvPr>
        </p:nvSpPr>
        <p:spPr>
          <a:xfrm>
            <a:off x="230049" y="202824"/>
            <a:ext cx="8520602" cy="572702"/>
          </a:xfrm>
          <a:prstGeom prst="rect">
            <a:avLst/>
          </a:prstGeom>
        </p:spPr>
        <p:txBody>
          <a:bodyPr/>
          <a:lstStyle>
            <a:lvl1pPr defTabSz="365760">
              <a:defRPr sz="1000"/>
            </a:lvl1pPr>
          </a:lstStyle>
          <a:p>
            <a:pPr/>
            <a:r>
              <a:t>Community changes on Appledore Island</a:t>
            </a:r>
          </a:p>
        </p:txBody>
      </p:sp>
      <p:sp>
        <p:nvSpPr>
          <p:cNvPr id="203" name="Google Shape;158;p22"/>
          <p:cNvSpPr txBox="1"/>
          <p:nvPr/>
        </p:nvSpPr>
        <p:spPr>
          <a:xfrm>
            <a:off x="3643050" y="1193874"/>
            <a:ext cx="23910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Urchins reduced</a:t>
            </a:r>
          </a:p>
        </p:txBody>
      </p:sp>
      <p:sp>
        <p:nvSpPr>
          <p:cNvPr id="204" name="Google Shape;159;p22"/>
          <p:cNvSpPr txBox="1"/>
          <p:nvPr/>
        </p:nvSpPr>
        <p:spPr>
          <a:xfrm>
            <a:off x="6395025" y="1812924"/>
            <a:ext cx="2068500"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Red algae dominant</a:t>
            </a:r>
          </a:p>
        </p:txBody>
      </p:sp>
      <p:sp>
        <p:nvSpPr>
          <p:cNvPr id="205" name="Google Shape;160;p22"/>
          <p:cNvSpPr txBox="1"/>
          <p:nvPr/>
        </p:nvSpPr>
        <p:spPr>
          <a:xfrm>
            <a:off x="1470649" y="1167149"/>
            <a:ext cx="1663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Urchin barrens</a:t>
            </a:r>
          </a:p>
        </p:txBody>
      </p:sp>
      <p:sp>
        <p:nvSpPr>
          <p:cNvPr id="206" name="Google Shape;161;p22"/>
          <p:cNvSpPr/>
          <p:nvPr/>
        </p:nvSpPr>
        <p:spPr>
          <a:xfrm flipH="1">
            <a:off x="3405175" y="2251225"/>
            <a:ext cx="3001" cy="2782800"/>
          </a:xfrm>
          <a:prstGeom prst="line">
            <a:avLst/>
          </a:prstGeom>
          <a:ln w="38100">
            <a:solidFill>
              <a:srgbClr val="793E37"/>
            </a:solidFill>
          </a:ln>
        </p:spPr>
        <p:txBody>
          <a:bodyPr lIns="0" tIns="0" rIns="0" bIns="0"/>
          <a:lstStyle/>
          <a:p>
            <a:pPr/>
          </a:p>
        </p:txBody>
      </p:sp>
      <p:sp>
        <p:nvSpPr>
          <p:cNvPr id="207" name="Google Shape;162;p22"/>
          <p:cNvSpPr txBox="1"/>
          <p:nvPr/>
        </p:nvSpPr>
        <p:spPr>
          <a:xfrm>
            <a:off x="5097924" y="1486124"/>
            <a:ext cx="2068500"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Mesopredator rise</a:t>
            </a:r>
          </a:p>
        </p:txBody>
      </p:sp>
      <p:sp>
        <p:nvSpPr>
          <p:cNvPr id="208" name="Google Shape;163;p22"/>
          <p:cNvSpPr txBox="1"/>
          <p:nvPr/>
        </p:nvSpPr>
        <p:spPr>
          <a:xfrm>
            <a:off x="3643050" y="1812924"/>
            <a:ext cx="14550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Red algae rise</a:t>
            </a:r>
          </a:p>
        </p:txBody>
      </p:sp>
      <p:sp>
        <p:nvSpPr>
          <p:cNvPr id="209" name="Google Shape;164;p22"/>
          <p:cNvSpPr txBox="1"/>
          <p:nvPr/>
        </p:nvSpPr>
        <p:spPr>
          <a:xfrm>
            <a:off x="118049" y="1548299"/>
            <a:ext cx="1320302"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Quicksand Light"/>
                <a:ea typeface="Quicksand Light"/>
                <a:cs typeface="Quicksand Light"/>
                <a:sym typeface="Quicksand Light"/>
              </a:defRPr>
            </a:lvl1pPr>
          </a:lstStyle>
          <a:p>
            <a:pPr/>
            <a:r>
              <a:t>Cod collapse</a:t>
            </a:r>
          </a:p>
        </p:txBody>
      </p:sp>
      <p:sp>
        <p:nvSpPr>
          <p:cNvPr id="210" name="Google Shape;165;p22"/>
          <p:cNvSpPr txBox="1"/>
          <p:nvPr/>
        </p:nvSpPr>
        <p:spPr>
          <a:xfrm>
            <a:off x="1315700" y="4571250"/>
            <a:ext cx="15459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Source Code Pro"/>
                <a:ea typeface="Source Code Pro"/>
                <a:cs typeface="Source Code Pro"/>
                <a:sym typeface="Source Code Pro"/>
              </a:defRPr>
            </a:lvl1pPr>
          </a:lstStyle>
          <a:p>
            <a:pPr/>
            <a:r>
              <a:t>Data Slice 1</a:t>
            </a:r>
          </a:p>
        </p:txBody>
      </p:sp>
      <p:sp>
        <p:nvSpPr>
          <p:cNvPr id="211" name="Google Shape;166;p22"/>
          <p:cNvSpPr txBox="1"/>
          <p:nvPr/>
        </p:nvSpPr>
        <p:spPr>
          <a:xfrm>
            <a:off x="3953250" y="4562724"/>
            <a:ext cx="1501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Source Code Pro"/>
                <a:ea typeface="Source Code Pro"/>
                <a:cs typeface="Source Code Pro"/>
                <a:sym typeface="Source Code Pro"/>
              </a:defRPr>
            </a:lvl1pPr>
          </a:lstStyle>
          <a:p>
            <a:pPr/>
            <a:r>
              <a:t>Data Slice 2</a:t>
            </a:r>
          </a:p>
        </p:txBody>
      </p:sp>
      <p:sp>
        <p:nvSpPr>
          <p:cNvPr id="212" name="Google Shape;167;p22"/>
          <p:cNvSpPr/>
          <p:nvPr/>
        </p:nvSpPr>
        <p:spPr>
          <a:xfrm>
            <a:off x="1438349" y="1735250"/>
            <a:ext cx="3528601" cy="5401"/>
          </a:xfrm>
          <a:prstGeom prst="line">
            <a:avLst/>
          </a:prstGeom>
          <a:ln w="19050">
            <a:solidFill>
              <a:srgbClr val="374658"/>
            </a:solidFill>
            <a:tailEnd type="triangle"/>
          </a:ln>
        </p:spPr>
        <p:txBody>
          <a:bodyPr lIns="0" tIns="0" rIns="0" bIns="0"/>
          <a:lstStyle/>
          <a:p>
            <a:pPr/>
          </a:p>
        </p:txBody>
      </p:sp>
      <p:sp>
        <p:nvSpPr>
          <p:cNvPr id="213" name="Google Shape;168;p22"/>
          <p:cNvSpPr/>
          <p:nvPr/>
        </p:nvSpPr>
        <p:spPr>
          <a:xfrm>
            <a:off x="2875050" y="1388875"/>
            <a:ext cx="768001" cy="5101"/>
          </a:xfrm>
          <a:prstGeom prst="line">
            <a:avLst/>
          </a:prstGeom>
          <a:ln w="19050">
            <a:solidFill>
              <a:srgbClr val="374658"/>
            </a:solidFill>
            <a:tailEnd type="triangle"/>
          </a:ln>
        </p:spPr>
        <p:txBody>
          <a:bodyPr lIns="0" tIns="0" rIns="0" bIns="0"/>
          <a:lstStyle/>
          <a:p>
            <a:pPr/>
          </a:p>
        </p:txBody>
      </p:sp>
      <p:sp>
        <p:nvSpPr>
          <p:cNvPr id="214" name="Google Shape;169;p22"/>
          <p:cNvSpPr/>
          <p:nvPr/>
        </p:nvSpPr>
        <p:spPr>
          <a:xfrm flipV="1">
            <a:off x="4966949" y="2012425"/>
            <a:ext cx="1424701" cy="1201"/>
          </a:xfrm>
          <a:prstGeom prst="line">
            <a:avLst/>
          </a:prstGeom>
          <a:ln w="19050">
            <a:solidFill>
              <a:srgbClr val="374658"/>
            </a:solidFill>
            <a:tailEnd type="triangle"/>
          </a:ln>
        </p:spPr>
        <p:txBody>
          <a:bodyPr lIns="0" tIns="0" rIns="0" bIns="0"/>
          <a:lstStyle/>
          <a:p>
            <a:pPr/>
          </a:p>
        </p:txBody>
      </p:sp>
      <p:sp>
        <p:nvSpPr>
          <p:cNvPr id="215" name="Google Shape;170;p22"/>
          <p:cNvSpPr txBox="1"/>
          <p:nvPr/>
        </p:nvSpPr>
        <p:spPr>
          <a:xfrm>
            <a:off x="6391650" y="4562724"/>
            <a:ext cx="1501201" cy="411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Source Code Pro"/>
                <a:ea typeface="Source Code Pro"/>
                <a:cs typeface="Source Code Pro"/>
                <a:sym typeface="Source Code Pro"/>
              </a:defRPr>
            </a:lvl1pPr>
          </a:lstStyle>
          <a:p>
            <a:pPr/>
            <a:r>
              <a:t>Data Slice 3</a:t>
            </a:r>
          </a:p>
        </p:txBody>
      </p:sp>
      <p:sp>
        <p:nvSpPr>
          <p:cNvPr id="216" name="Google Shape;171;p22"/>
          <p:cNvSpPr/>
          <p:nvPr/>
        </p:nvSpPr>
        <p:spPr>
          <a:xfrm>
            <a:off x="6156724" y="2251224"/>
            <a:ext cx="1201" cy="2787602"/>
          </a:xfrm>
          <a:prstGeom prst="line">
            <a:avLst/>
          </a:prstGeom>
          <a:ln w="38100">
            <a:solidFill>
              <a:srgbClr val="793E37"/>
            </a:solidFill>
          </a:ln>
        </p:spPr>
        <p:txBody>
          <a:bodyPr lIns="0" tIns="0" rIns="0" bIns="0"/>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